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mf" ContentType="image/x-w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56" r:id="rId3"/>
    <p:sldId id="296" r:id="rId4"/>
    <p:sldId id="297" r:id="rId5"/>
    <p:sldId id="298" r:id="rId6"/>
    <p:sldId id="299" r:id="rId7"/>
    <p:sldId id="300" r:id="rId8"/>
    <p:sldId id="258" r:id="rId9"/>
    <p:sldId id="282" r:id="rId10"/>
    <p:sldId id="257" r:id="rId11"/>
    <p:sldId id="259" r:id="rId12"/>
    <p:sldId id="260" r:id="rId13"/>
    <p:sldId id="270" r:id="rId15"/>
    <p:sldId id="261" r:id="rId16"/>
    <p:sldId id="263" r:id="rId17"/>
    <p:sldId id="315" r:id="rId18"/>
    <p:sldId id="264" r:id="rId19"/>
    <p:sldId id="265" r:id="rId20"/>
    <p:sldId id="266" r:id="rId21"/>
    <p:sldId id="268" r:id="rId22"/>
    <p:sldId id="26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3300"/>
    <a:srgbClr val="99FF99"/>
    <a:srgbClr val="FFFFCC"/>
    <a:srgbClr val="0000FF"/>
    <a:srgbClr val="CB8611"/>
    <a:srgbClr val="DBA001"/>
    <a:srgbClr val="FE9B1C"/>
    <a:srgbClr val="C34D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p:scale>
          <a:sx n="81" d="100"/>
          <a:sy n="81" d="100"/>
        </p:scale>
        <p:origin x="-258" y="72"/>
      </p:cViewPr>
      <p:guideLst>
        <p:guide orient="horz" pos="2160"/>
        <p:guide pos="3840"/>
      </p:guideLst>
    </p:cSldViewPr>
  </p:slideViewPr>
  <p:notesTextViewPr>
    <p:cViewPr>
      <p:scale>
        <a:sx n="1" d="1"/>
        <a:sy n="1" d="1"/>
      </p:scale>
      <p:origin x="0" y="0"/>
    </p:cViewPr>
  </p:notesTextViewPr>
  <p:gridSpacing cx="76319" cy="76319"/>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notesMaster" Target="notesMasters/notesMaster1.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9"/>
          <p:cNvPicPr>
            <a:picLocks noChangeAspect="1"/>
          </p:cNvPicPr>
          <p:nvPr/>
        </p:nvPicPr>
        <p:blipFill>
          <a:blip r:embed="rId12"/>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lstStyle/>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lstStyle/>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8.png"/><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9.png"/><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0.jpeg"/><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4.xml"/><Relationship Id="rId3" Type="http://schemas.openxmlformats.org/officeDocument/2006/relationships/image" Target="../media/image11.wmf"/><Relationship Id="rId2" Type="http://schemas.openxmlformats.org/officeDocument/2006/relationships/oleObject" Target="../embeddings/oleObject1.bin"/><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png"/><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4.xml"/><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99695" y="-11430"/>
            <a:ext cx="12302490" cy="700405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2739390" y="2291715"/>
            <a:ext cx="9387205" cy="3733165"/>
            <a:chOff x="3898" y="1789"/>
            <a:chExt cx="14783" cy="6278"/>
          </a:xfrm>
        </p:grpSpPr>
        <p:pic>
          <p:nvPicPr>
            <p:cNvPr id="8" name="Picture 7"/>
            <p:cNvPicPr>
              <a:picLocks noChangeAspect="1"/>
            </p:cNvPicPr>
            <p:nvPr/>
          </p:nvPicPr>
          <p:blipFill>
            <a:blip r:embed="rId2"/>
            <a:stretch>
              <a:fillRect/>
            </a:stretch>
          </p:blipFill>
          <p:spPr>
            <a:xfrm>
              <a:off x="3898" y="1789"/>
              <a:ext cx="7804" cy="5248"/>
            </a:xfrm>
            <a:prstGeom prst="rect">
              <a:avLst/>
            </a:prstGeom>
          </p:spPr>
        </p:pic>
        <p:pic>
          <p:nvPicPr>
            <p:cNvPr id="9" name="Picture 8"/>
            <p:cNvPicPr>
              <a:picLocks noChangeAspect="1"/>
            </p:cNvPicPr>
            <p:nvPr/>
          </p:nvPicPr>
          <p:blipFill>
            <a:blip r:embed="rId3"/>
            <a:stretch>
              <a:fillRect/>
            </a:stretch>
          </p:blipFill>
          <p:spPr>
            <a:xfrm>
              <a:off x="11699" y="3415"/>
              <a:ext cx="6982" cy="4652"/>
            </a:xfrm>
            <a:prstGeom prst="rect">
              <a:avLst/>
            </a:prstGeom>
          </p:spPr>
        </p:pic>
      </p:grpSp>
      <p:sp>
        <p:nvSpPr>
          <p:cNvPr id="12" name="Title 2"/>
          <p:cNvSpPr>
            <a:spLocks noGrp="1"/>
          </p:cNvSpPr>
          <p:nvPr/>
        </p:nvSpPr>
        <p:spPr>
          <a:xfrm>
            <a:off x="5918928" y="158750"/>
            <a:ext cx="5790852"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a:t>
            </a:r>
            <a:r>
              <a:rPr lang="en-US" sz="1800" cap="none" smtClean="0"/>
              <a:t>THỜI TRANG</a:t>
            </a: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4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rPr>
              <a:t>QUẢN LÝ ĐƠN HÀNG </a:t>
            </a:r>
            <a:endParaRPr lang="vi-VN" altLang="en-US" sz="44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5391" y="-5305"/>
            <a:ext cx="1403537" cy="958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nvSpPr>
        <p:spPr>
          <a:xfrm>
            <a:off x="1515745" y="50292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sz="4400">
                <a:ln w="28575" cap="flat" cmpd="sng">
                  <a:solidFill>
                    <a:schemeClr val="accent1">
                      <a:shade val="50000"/>
                    </a:schemeClr>
                  </a:solidFill>
                  <a:prstDash val="solid"/>
                </a:ln>
                <a:pattFill prst="lgConfetti">
                  <a:fgClr>
                    <a:srgbClr val="C00000"/>
                  </a:fgClr>
                  <a:bgClr>
                    <a:schemeClr val="accent2">
                      <a:lumMod val="75000"/>
                    </a:schemeClr>
                  </a:bgClr>
                </a:pattFill>
              </a:rPr>
              <a:t> </a:t>
            </a:r>
            <a:r>
              <a:rPr lang="vi-VN" altLang="en-US" sz="5400">
                <a:ln w="28575" cap="flat" cmpd="sng">
                  <a:solidFill>
                    <a:schemeClr val="accent1">
                      <a:shade val="50000"/>
                    </a:schemeClr>
                  </a:solidFill>
                  <a:prstDash val="solid"/>
                </a:ln>
                <a:pattFill prst="lgConfetti">
                  <a:fgClr>
                    <a:srgbClr val="C00000"/>
                  </a:fgClr>
                  <a:bgClr>
                    <a:schemeClr val="accent2">
                      <a:lumMod val="75000"/>
                    </a:schemeClr>
                  </a:bgClr>
                </a:pattFill>
              </a:rPr>
              <a:t>QUẢN LÝ ĐƠN HÀNG </a:t>
            </a:r>
            <a:endParaRPr lang="vi-VN" altLang="en-US" sz="5400">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5" name="Content Placeholder 4"/>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5715" y="151130"/>
            <a:ext cx="1641475" cy="1122045"/>
          </a:xfrm>
          <a:prstGeom prst="rect">
            <a:avLst/>
          </a:prstGeom>
        </p:spPr>
      </p:pic>
      <p:sp>
        <p:nvSpPr>
          <p:cNvPr id="7" name="Title 3"/>
          <p:cNvSpPr>
            <a:spLocks noGrp="1"/>
          </p:cNvSpPr>
          <p:nvPr/>
        </p:nvSpPr>
        <p:spPr>
          <a:xfrm>
            <a:off x="1625600" y="29210"/>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BÀI GIẢNG MÔN HỌC</a:t>
            </a:r>
            <a:endPar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endParaRPr>
          </a:p>
        </p:txBody>
      </p:sp>
      <p:sp>
        <p:nvSpPr>
          <p:cNvPr id="8" name="Title 3"/>
          <p:cNvSpPr>
            <a:spLocks noGrp="1"/>
          </p:cNvSpPr>
          <p:nvPr/>
        </p:nvSpPr>
        <p:spPr>
          <a:xfrm>
            <a:off x="1774190" y="1490345"/>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GIỚI THIỆU CẤU TRÚC MÔN HỌC</a:t>
            </a:r>
            <a:endPar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12" name="Content Placeholder 11"/>
          <p:cNvPicPr>
            <a:picLocks noGrp="1" noChangeAspect="1"/>
          </p:cNvPicPr>
          <p:nvPr>
            <p:ph sz="half" idx="2"/>
          </p:nvPr>
        </p:nvPicPr>
        <p:blipFill>
          <a:blip r:embed="rId2"/>
          <a:stretch>
            <a:fillRect/>
          </a:stretch>
        </p:blipFill>
        <p:spPr>
          <a:xfrm>
            <a:off x="2543175" y="2292985"/>
            <a:ext cx="6889750" cy="4570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ox(in)">
                                      <p:cBhvr>
                                        <p:cTn id="2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7" grpId="0"/>
      <p:bldP spid="7" grpId="1"/>
      <p:bldP spid="8" grpId="0"/>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nvSpPr>
        <p:spPr>
          <a:xfrm>
            <a:off x="1515745" y="263525"/>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sz="4400">
                <a:ln w="28575" cap="flat" cmpd="sng">
                  <a:solidFill>
                    <a:schemeClr val="accent1">
                      <a:shade val="50000"/>
                    </a:schemeClr>
                  </a:solidFill>
                  <a:prstDash val="solid"/>
                </a:ln>
                <a:pattFill prst="lgConfetti">
                  <a:fgClr>
                    <a:srgbClr val="C00000"/>
                  </a:fgClr>
                  <a:bgClr>
                    <a:schemeClr val="accent2">
                      <a:lumMod val="75000"/>
                    </a:schemeClr>
                  </a:bgClr>
                </a:pattFill>
              </a:rPr>
              <a:t> </a:t>
            </a:r>
            <a:r>
              <a:rPr lang="vi-VN" altLang="en-US" sz="5400">
                <a:ln w="28575" cap="flat" cmpd="sng">
                  <a:solidFill>
                    <a:schemeClr val="accent1">
                      <a:shade val="50000"/>
                    </a:schemeClr>
                  </a:solidFill>
                  <a:prstDash val="solid"/>
                </a:ln>
                <a:pattFill prst="lgConfetti">
                  <a:fgClr>
                    <a:srgbClr val="C00000"/>
                  </a:fgClr>
                  <a:bgClr>
                    <a:schemeClr val="accent2">
                      <a:lumMod val="75000"/>
                    </a:schemeClr>
                  </a:bgClr>
                </a:pattFill>
              </a:rPr>
              <a:t>QUẢN LÝ ĐƠN HÀNG </a:t>
            </a:r>
            <a:endParaRPr lang="vi-VN" altLang="en-US" sz="4000">
              <a:ln w="28575" cap="flat" cmpd="sng">
                <a:solidFill>
                  <a:schemeClr val="accent1">
                    <a:shade val="50000"/>
                  </a:schemeClr>
                </a:solidFill>
                <a:prstDash val="solid"/>
              </a:ln>
              <a:pattFill prst="lgConfetti">
                <a:fgClr>
                  <a:srgbClr val="C00000"/>
                </a:fgClr>
                <a:bgClr>
                  <a:schemeClr val="accent2">
                    <a:lumMod val="75000"/>
                  </a:schemeClr>
                </a:bgClr>
              </a:pattFill>
            </a:endParaRPr>
          </a:p>
          <a:p>
            <a:pPr algn="ctr"/>
            <a:r>
              <a:rPr lang="en-US" altLang="vi-VN">
                <a:ln w="28575" cap="flat" cmpd="sng">
                  <a:solidFill>
                    <a:schemeClr val="accent1">
                      <a:shade val="50000"/>
                    </a:schemeClr>
                  </a:solidFill>
                  <a:prstDash val="solid"/>
                </a:ln>
                <a:pattFill prst="lgConfetti">
                  <a:fgClr>
                    <a:srgbClr val="C00000"/>
                  </a:fgClr>
                  <a:bgClr>
                    <a:schemeClr val="accent2">
                      <a:lumMod val="75000"/>
                    </a:schemeClr>
                  </a:bgClr>
                </a:pattFill>
              </a:rPr>
              <a:t>(30 tiết)</a:t>
            </a:r>
            <a:endParaRPr lang="en-US" altLang="vi-VN">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6" name="Content Placeholder 5"/>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38100" y="151130"/>
            <a:ext cx="1641475" cy="1122045"/>
          </a:xfrm>
          <a:prstGeom prst="rect">
            <a:avLst/>
          </a:prstGeom>
        </p:spPr>
      </p:pic>
      <p:sp>
        <p:nvSpPr>
          <p:cNvPr id="7" name="Content Placeholder 2"/>
          <p:cNvSpPr>
            <a:spLocks noGrp="1"/>
          </p:cNvSpPr>
          <p:nvPr/>
        </p:nvSpPr>
        <p:spPr>
          <a:xfrm>
            <a:off x="203835" y="2032000"/>
            <a:ext cx="10375900" cy="5019675"/>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1</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 TỔNG QUAN VỀ CÔNG TÁC QUẢN LÝ ĐƠN HÀNG NGÀNH MAY( 6 tiết)</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2 </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TRIỂN KHAI CÔNG VIỆC CỦA NHÂN VIÊN QUẢN LÝ ĐƠN HÀNG NGÀNH MAY( 15 tiết)</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3</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 TRÌNH BÀY THƯ ĐIỆN TRONG CÔNG TÁC QUẢN LÝ ĐƠN HÀNG NGÀNH MAY( 9 tiết)</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lgn="l">
              <a:buNone/>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 calcmode="lin" valueType="num">
                                      <p:cBhvr additive="base">
                                        <p:cTn id="18"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 calcmode="lin" valueType="num">
                                      <p:cBhvr additive="base">
                                        <p:cTn id="24"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1865" y="842645"/>
            <a:ext cx="10972800" cy="582613"/>
          </a:xfrm>
        </p:spPr>
        <p:txBody>
          <a:bodyPr/>
          <a:lstStyle/>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130175" y="190500"/>
            <a:ext cx="1641475" cy="1122045"/>
          </a:xfrm>
          <a:prstGeom prst="rect">
            <a:avLst/>
          </a:prstGeom>
        </p:spPr>
      </p:pic>
      <p:pic>
        <p:nvPicPr>
          <p:cNvPr id="5" name="Content Placeholder 4"/>
          <p:cNvPicPr>
            <a:picLocks noGrp="1" noChangeAspect="1"/>
          </p:cNvPicPr>
          <p:nvPr>
            <p:ph sz="half" idx="2"/>
          </p:nvPr>
        </p:nvPicPr>
        <p:blipFill>
          <a:blip r:embed="rId2"/>
          <a:stretch>
            <a:fillRect/>
          </a:stretch>
        </p:blipFill>
        <p:spPr>
          <a:xfrm>
            <a:off x="2033905" y="2308860"/>
            <a:ext cx="8496935" cy="44742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890" y="586105"/>
            <a:ext cx="10972800" cy="582613"/>
          </a:xfrm>
        </p:spPr>
        <p:txBody>
          <a:bodyPr/>
          <a:lstStyle/>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33655" y="190500"/>
            <a:ext cx="1641475" cy="1122045"/>
          </a:xfrm>
          <a:prstGeom prst="rect">
            <a:avLst/>
          </a:prstGeom>
        </p:spPr>
      </p:pic>
      <p:pic>
        <p:nvPicPr>
          <p:cNvPr id="4" name="Picture 3" descr="90765066_2783432295068137_2977270414759165952_n"/>
          <p:cNvPicPr>
            <a:picLocks noChangeAspect="1"/>
          </p:cNvPicPr>
          <p:nvPr/>
        </p:nvPicPr>
        <p:blipFill>
          <a:blip r:embed="rId2"/>
          <a:stretch>
            <a:fillRect/>
          </a:stretch>
        </p:blipFill>
        <p:spPr>
          <a:xfrm>
            <a:off x="2562860" y="1996440"/>
            <a:ext cx="7397115" cy="48653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075" y="491490"/>
            <a:ext cx="10972800" cy="582613"/>
          </a:xfrm>
        </p:spPr>
        <p:txBody>
          <a:bodyPr/>
          <a:lstStyle/>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44450" y="87630"/>
            <a:ext cx="1641475" cy="1122045"/>
          </a:xfrm>
          <a:prstGeom prst="rect">
            <a:avLst/>
          </a:prstGeom>
        </p:spPr>
      </p:pic>
      <p:graphicFrame>
        <p:nvGraphicFramePr>
          <p:cNvPr id="4" name="Content Placeholder 3"/>
          <p:cNvGraphicFramePr>
            <a:graphicFrameLocks noGrp="1"/>
          </p:cNvGraphicFramePr>
          <p:nvPr>
            <p:ph sz="half" idx="2"/>
          </p:nvPr>
        </p:nvGraphicFramePr>
        <p:xfrm>
          <a:off x="1685925" y="1703705"/>
          <a:ext cx="8347075" cy="5146675"/>
        </p:xfrm>
        <a:graphic>
          <a:graphicData uri="http://schemas.openxmlformats.org/presentationml/2006/ole">
            <mc:AlternateContent xmlns:mc="http://schemas.openxmlformats.org/markup-compatibility/2006">
              <mc:Choice xmlns:v="urn:schemas-microsoft-com:vml" Requires="v">
                <p:oleObj spid="_x0000_s1034" name="" r:id="rId2" imgW="6070600" imgH="4610100" progId="Paint.Picture">
                  <p:embed/>
                </p:oleObj>
              </mc:Choice>
              <mc:Fallback>
                <p:oleObj name="" r:id="rId2" imgW="6070600" imgH="4610100" progId="Paint.Picture">
                  <p:embed/>
                  <p:pic>
                    <p:nvPicPr>
                      <p:cNvPr id="0" name="Picture 6"/>
                      <p:cNvPicPr/>
                      <p:nvPr/>
                    </p:nvPicPr>
                    <p:blipFill>
                      <a:blip r:embed="rId3"/>
                      <a:stretch>
                        <a:fillRect/>
                      </a:stretch>
                    </p:blipFill>
                    <p:spPr>
                      <a:xfrm>
                        <a:off x="1685925" y="1703705"/>
                        <a:ext cx="8347075" cy="514667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1"/>
          <a:stretch>
            <a:fillRect/>
          </a:stretch>
        </p:blipFill>
        <p:spPr>
          <a:xfrm>
            <a:off x="1764665" y="1513840"/>
            <a:ext cx="8662670" cy="5197475"/>
          </a:xfrm>
          <a:prstGeom prst="rect">
            <a:avLst/>
          </a:prstGeom>
        </p:spPr>
      </p:pic>
      <p:sp>
        <p:nvSpPr>
          <p:cNvPr id="4"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630" y="1836420"/>
            <a:ext cx="10376033" cy="4291330"/>
          </a:xfrm>
        </p:spPr>
        <p:txBody>
          <a:bodyPr/>
          <a:lstStyle/>
          <a:p>
            <a:pPr marL="0" indent="0"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1.1 MỤC TIÊU</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en-US" altLang="vi-VN">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82625"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2.2 CÁC YẾU TỐ ẢNH HƯỞNG ĐẾN HIỆU QUẢ CÔNG VIỆC CỦA NHÂN VIÊN </a:t>
            </a: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6"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1127" y="-10160"/>
            <a:ext cx="10574807" cy="582613"/>
          </a:xfrm>
          <a:effectLst>
            <a:outerShdw blurRad="50800" dist="50800" dir="120000" algn="ctr" rotWithShape="0">
              <a:srgbClr val="000000">
                <a:alpha val="43000"/>
              </a:srgbClr>
            </a:outerShdw>
          </a:effectLst>
        </p:spPr>
        <p:txBody>
          <a:bodyPr>
            <a:noAutofit/>
          </a:bodyPr>
          <a:lstStyle/>
          <a:p>
            <a:r>
              <a:rPr lang="vi-VN" altLang="en-US">
                <a:ln w="28575" cap="flat" cmpd="sng">
                  <a:solidFill>
                    <a:srgbClr val="C34D07"/>
                  </a:solidFill>
                  <a:prstDash val="solid"/>
                  <a:round/>
                </a:ln>
                <a:solidFill>
                  <a:srgbClr val="FE9B1C"/>
                </a:solidFill>
                <a:effectLst>
                  <a:reflection endPos="0" dist="152400" dir="5400000" sy="-100000" algn="bl" rotWithShape="0"/>
                </a:effectLst>
              </a:rPr>
              <a:t>1.1 MỤC TIÊU</a:t>
            </a:r>
            <a:endParaRPr lang="vi-VN" altLang="en-US">
              <a:ln w="28575" cap="flat" cmpd="sng">
                <a:solidFill>
                  <a:srgbClr val="C34D07"/>
                </a:solidFill>
                <a:prstDash val="solid"/>
                <a:round/>
              </a:ln>
              <a:solidFill>
                <a:srgbClr val="FE9B1C"/>
              </a:solidFill>
              <a:effectLst>
                <a:reflection endPos="0" dist="152400" dir="5400000" sy="-100000" algn="bl" rotWithShape="0"/>
              </a:effectLst>
            </a:endParaRPr>
          </a:p>
        </p:txBody>
      </p:sp>
      <p:sp>
        <p:nvSpPr>
          <p:cNvPr id="7" name="Horizontal Scroll 6"/>
          <p:cNvSpPr/>
          <p:nvPr/>
        </p:nvSpPr>
        <p:spPr>
          <a:xfrm>
            <a:off x="1253391"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endParaRPr lang="vi-VN" altLang="en-US" sz="2000" b="1" dirty="0" smtClean="0">
              <a:latin typeface="Arial" panose="020B0604020202020204"/>
              <a:cs typeface="Arial" panose="020B0604020202020204"/>
            </a:endParaRPr>
          </a:p>
          <a:p>
            <a:pPr>
              <a:lnSpc>
                <a:spcPct val="150000"/>
              </a:lnSpc>
            </a:pPr>
            <a:r>
              <a:rPr lang="vi-VN" altLang="en-US" sz="2000" b="1" dirty="0" err="1" smtClean="0">
                <a:latin typeface="Arial" panose="020B0604020202020204"/>
                <a:cs typeface="Arial" panose="020B0604020202020204"/>
              </a:rPr>
              <a:t>-  </a:t>
            </a:r>
            <a:r>
              <a:rPr lang="en-US" sz="2000" b="1" dirty="0" err="1" smtClean="0">
                <a:latin typeface="Arial" panose="020B0604020202020204"/>
                <a:cs typeface="Arial" panose="020B0604020202020204"/>
              </a:rPr>
              <a:t>Cung</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cấp</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cho</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sinh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các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kiến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thức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về</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kỹ</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thuật</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a:latin typeface="Arial" panose="020B0604020202020204"/>
                <a:cs typeface="Arial" panose="020B0604020202020204"/>
              </a:rPr>
              <a:t> (QLĐH) </a:t>
            </a:r>
            <a:r>
              <a:rPr lang="en-US" sz="2000" b="1" dirty="0" err="1">
                <a:latin typeface="Arial" panose="020B0604020202020204"/>
                <a:cs typeface="Arial" panose="020B0604020202020204"/>
              </a:rPr>
              <a:t>trong</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ngành</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M</a:t>
            </a:r>
            <a:r>
              <a:rPr lang="en-US" sz="2000" b="1" dirty="0">
                <a:latin typeface="Arial" panose="020B0604020202020204"/>
                <a:cs typeface="Arial" panose="020B0604020202020204"/>
              </a:rPr>
              <a:t>ay.</a:t>
            </a:r>
            <a:endParaRPr lang="en-US" sz="2000" b="1" dirty="0">
              <a:latin typeface="Arial" panose="020B0604020202020204"/>
              <a:cs typeface="Arial" panose="020B0604020202020204"/>
            </a:endParaRPr>
          </a:p>
        </p:txBody>
      </p:sp>
      <p:sp>
        <p:nvSpPr>
          <p:cNvPr id="8" name="Horizontal Scroll 7"/>
          <p:cNvSpPr/>
          <p:nvPr/>
        </p:nvSpPr>
        <p:spPr>
          <a:xfrm>
            <a:off x="1700530" y="2240280"/>
            <a:ext cx="8989060" cy="1754505"/>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endParaRPr lang="vi-VN" altLang="en-US" sz="2000" b="1" dirty="0" smtClean="0">
              <a:latin typeface="Arial" panose="020B0604020202020204"/>
              <a:cs typeface="Arial" panose="020B0604020202020204"/>
            </a:endParaRPr>
          </a:p>
          <a:p>
            <a:pPr marL="342900" indent="-342900">
              <a:lnSpc>
                <a:spcPct val="150000"/>
              </a:lnSpc>
              <a:buFontTx/>
              <a:buChar char="-"/>
            </a:pPr>
            <a:r>
              <a:rPr lang="en-US" sz="2000" b="1" dirty="0" err="1" smtClean="0">
                <a:latin typeface="Arial" panose="020B0604020202020204"/>
                <a:cs typeface="Arial" panose="020B0604020202020204"/>
              </a:rPr>
              <a:t>Giải</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thích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được</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vai trò, </a:t>
            </a:r>
            <a:r>
              <a:rPr lang="en-US" sz="2000" b="1" dirty="0" err="1">
                <a:latin typeface="Arial" panose="020B0604020202020204"/>
                <a:cs typeface="Arial" panose="020B0604020202020204"/>
              </a:rPr>
              <a:t>nhiệm</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vụ</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của</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nhân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smtClean="0">
                <a:latin typeface="Arial" panose="020B0604020202020204"/>
                <a:cs typeface="Arial" panose="020B0604020202020204"/>
              </a:rPr>
              <a:t>.</a:t>
            </a:r>
            <a:endParaRPr lang="en-US" sz="2000" b="1" dirty="0" smtClean="0">
              <a:latin typeface="Arial" panose="020B0604020202020204"/>
              <a:cs typeface="Arial" panose="020B0604020202020204"/>
            </a:endParaRPr>
          </a:p>
          <a:p>
            <a:pPr marL="342900" indent="-342900">
              <a:lnSpc>
                <a:spcPct val="150000"/>
              </a:lnSpc>
              <a:buFontTx/>
              <a:buChar char="-"/>
            </a:pPr>
            <a:r>
              <a:rPr lang="en-US" sz="2000" b="1" dirty="0" err="1" smtClean="0">
                <a:solidFill>
                  <a:schemeClr val="bg1"/>
                </a:solidFill>
                <a:latin typeface="Arial" panose="020B0604020202020204"/>
                <a:cs typeface="Arial" panose="020B0604020202020204"/>
              </a:rPr>
              <a:t>Quy</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trình</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triển</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khai</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đơn</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hàng</a:t>
            </a:r>
            <a:r>
              <a:rPr lang="en-US" sz="2000" b="1" dirty="0" smtClean="0">
                <a:solidFill>
                  <a:schemeClr val="bg1"/>
                </a:solidFill>
                <a:latin typeface="Arial" panose="020B0604020202020204"/>
                <a:cs typeface="Arial" panose="020B0604020202020204"/>
              </a:rPr>
              <a:t>.</a:t>
            </a:r>
            <a:endParaRPr lang="en-US" sz="2000" b="1" dirty="0" smtClean="0">
              <a:solidFill>
                <a:schemeClr val="bg1"/>
              </a:solidFill>
              <a:latin typeface="Arial" panose="020B0604020202020204"/>
              <a:cs typeface="Arial" panose="020B0604020202020204"/>
            </a:endParaRPr>
          </a:p>
        </p:txBody>
      </p:sp>
      <p:sp>
        <p:nvSpPr>
          <p:cNvPr id="9" name="Horizontal Scroll 8"/>
          <p:cNvSpPr/>
          <p:nvPr/>
        </p:nvSpPr>
        <p:spPr>
          <a:xfrm>
            <a:off x="2092226"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được ý thức tự giác học tập, tính tích cực.</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ý thức say mê nghề nghiệp.</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endParaRPr lang="en-US" sz="2000" b="1">
              <a:latin typeface="Arial" panose="020B0604020202020204"/>
              <a:cs typeface="Arial" panose="020B0604020202020204"/>
            </a:endParaRPr>
          </a:p>
        </p:txBody>
      </p:sp>
      <p:pic>
        <p:nvPicPr>
          <p:cNvPr id="10" name="Picture 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22831" y="13649"/>
            <a:ext cx="914399" cy="6244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p:bldP spid="7" grpId="0" animBg="1"/>
      <p:bldP spid="7" grpId="1" animBg="1"/>
      <p:bldP spid="8" grpId="0" bldLvl="0" animBg="1"/>
      <p:bldP spid="8" grpId="1" animBg="1"/>
      <p:bldP spid="9" grpId="0" animBg="1"/>
      <p:bldP spid="9"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1"/>
          <a:stretch>
            <a:fillRect/>
          </a:stretch>
        </p:blipFill>
        <p:spPr>
          <a:xfrm>
            <a:off x="1882775" y="1358900"/>
            <a:ext cx="7651750" cy="5297805"/>
          </a:xfrm>
          <a:prstGeom prst="rect">
            <a:avLst/>
          </a:prstGeom>
        </p:spPr>
      </p:pic>
      <p:sp>
        <p:nvSpPr>
          <p:cNvPr id="3" name="Title 1"/>
          <p:cNvSpPr>
            <a:spLocks noGrp="1"/>
          </p:cNvSpPr>
          <p:nvPr/>
        </p:nvSpPr>
        <p:spPr>
          <a:xfrm>
            <a:off x="1542197" y="-10160"/>
            <a:ext cx="9826388" cy="1369060"/>
          </a:xfrm>
          <a:prstGeom prst="rect">
            <a:avLst/>
          </a:prstGeom>
          <a:noFill/>
          <a:ln w="9525">
            <a:noFill/>
          </a:ln>
          <a:effectLst>
            <a:outerShdw blurRad="50800" dist="50800" dir="120000" algn="ctr" rotWithShape="0">
              <a:srgbClr val="000000">
                <a:alpha val="43000"/>
              </a:srgbClr>
            </a:outerShdw>
          </a:effectLst>
        </p:spPr>
        <p:txBody>
          <a:bodyPr anchor="ctr">
            <a:noAutofit/>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805180" indent="-805180" algn="just"/>
            <a:r>
              <a:rPr lang="en-US" altLang="vi-VN">
                <a:ln w="28575" cap="flat" cmpd="sng">
                  <a:solidFill>
                    <a:srgbClr val="C34D07"/>
                  </a:solidFill>
                  <a:prstDash val="solid"/>
                  <a:round/>
                </a:ln>
                <a:solidFill>
                  <a:srgbClr val="FE9B1C"/>
                </a:solidFill>
                <a:effectLst>
                  <a:reflection endPos="0" dist="152400" dir="5400000" sy="-100000" algn="bl" rotWithShape="0"/>
                </a:effectLst>
              </a:rPr>
              <a:t>2</a:t>
            </a:r>
            <a:r>
              <a:rPr lang="vi-VN" altLang="en-US">
                <a:ln w="28575" cap="flat" cmpd="sng">
                  <a:solidFill>
                    <a:srgbClr val="C34D07"/>
                  </a:solidFill>
                  <a:prstDash val="solid"/>
                  <a:round/>
                </a:ln>
                <a:solidFill>
                  <a:srgbClr val="FE9B1C"/>
                </a:solidFill>
                <a:effectLst>
                  <a:reflection endPos="0" dist="152400" dir="5400000" sy="-100000" algn="bl" rotWithShape="0"/>
                </a:effectLst>
              </a:rPr>
              <a:t>.1 </a:t>
            </a:r>
            <a:r>
              <a:rPr lang="en-US" altLang="vi-VN">
                <a:ln w="28575" cap="flat" cmpd="sng">
                  <a:solidFill>
                    <a:srgbClr val="C34D07"/>
                  </a:solidFill>
                  <a:prstDash val="solid"/>
                  <a:round/>
                </a:ln>
                <a:solidFill>
                  <a:srgbClr val="FE9B1C"/>
                </a:solidFill>
                <a:effectLst>
                  <a:reflection endPos="0" dist="152400" dir="5400000" sy="-100000" algn="bl" rotWithShape="0"/>
                </a:effectLst>
              </a:rPr>
              <a:t>KHÁI QUÁT CHUNG VỀ QUẢN LÝ ĐƠN HÀNG NGÀNH MAY</a:t>
            </a:r>
            <a:endParaRPr lang="en-US" altLang="vi-VN">
              <a:ln w="28575" cap="flat" cmpd="sng">
                <a:solidFill>
                  <a:srgbClr val="C34D07"/>
                </a:solidFill>
                <a:prstDash val="solid"/>
                <a:round/>
              </a:ln>
              <a:solidFill>
                <a:srgbClr val="FE9B1C"/>
              </a:solidFill>
              <a:effectLst>
                <a:reflection endPos="0" dist="152400" dir="5400000" sy="-100000" algn="bl" rotWithShape="0"/>
              </a:effectLs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3154" y="217170"/>
            <a:ext cx="1339043" cy="9143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195" y="191770"/>
            <a:ext cx="9288780" cy="871220"/>
          </a:xfrm>
        </p:spPr>
        <p:txBody>
          <a:bodyPr/>
          <a:lstStyle/>
          <a:p>
            <a:r>
              <a:rPr lang="vi-VN" altLang="en-US" b="1">
                <a:solidFill>
                  <a:srgbClr val="CC3300"/>
                </a:solidFill>
              </a:rPr>
              <a:t>2.1.1 Khái niệm </a:t>
            </a:r>
            <a:r>
              <a:rPr lang="en-US" altLang="vi-VN" b="1">
                <a:solidFill>
                  <a:srgbClr val="CC3300"/>
                </a:solidFill>
              </a:rPr>
              <a:t>về quản lý đơn hàng ngành May</a:t>
            </a:r>
            <a:r>
              <a:rPr lang="vi-VN" altLang="en-US" b="1">
                <a:solidFill>
                  <a:srgbClr val="CC3300"/>
                </a:solidFill>
              </a:rPr>
              <a:t>:</a:t>
            </a:r>
            <a:endParaRPr lang="vi-VN" altLang="en-US" b="1">
              <a:solidFill>
                <a:srgbClr val="CC3300"/>
              </a:solidFill>
            </a:endParaRPr>
          </a:p>
        </p:txBody>
      </p:sp>
      <p:sp>
        <p:nvSpPr>
          <p:cNvPr id="3" name="Content Placeholder 2"/>
          <p:cNvSpPr>
            <a:spLocks noGrp="1"/>
          </p:cNvSpPr>
          <p:nvPr>
            <p:ph sz="half" idx="1"/>
          </p:nvPr>
        </p:nvSpPr>
        <p:spPr>
          <a:xfrm>
            <a:off x="1018399" y="1224915"/>
            <a:ext cx="9839960" cy="965200"/>
          </a:xfrm>
        </p:spPr>
        <p:txBody>
          <a:bodyPr/>
          <a:lstStyle/>
          <a:p>
            <a:r>
              <a:rPr lang="en-US" sz="2800"/>
              <a:t>Đơn hàng ngành may là những hợp đồng sản xuất sản phẩm may cụ thể: áo khoác, quần, váy, đầm</a:t>
            </a:r>
            <a:r>
              <a:rPr lang="en-US" sz="2800" smtClean="0"/>
              <a:t>,…</a:t>
            </a:r>
            <a:endParaRPr lang="en-US" sz="2800"/>
          </a:p>
        </p:txBody>
      </p:sp>
      <p:pic>
        <p:nvPicPr>
          <p:cNvPr id="5" name="Content Placeholder 4"/>
          <p:cNvPicPr>
            <a:picLocks noGrp="1" noChangeAspect="1"/>
          </p:cNvPicPr>
          <p:nvPr>
            <p:ph sz="half" idx="2"/>
          </p:nvPr>
        </p:nvPicPr>
        <p:blipFill>
          <a:blip r:embed="rId1"/>
          <a:stretch>
            <a:fillRect/>
          </a:stretch>
        </p:blipFill>
        <p:spPr>
          <a:xfrm>
            <a:off x="10795" y="2233930"/>
            <a:ext cx="6388100" cy="3909060"/>
          </a:xfrm>
          <a:prstGeom prst="rect">
            <a:avLst/>
          </a:prstGeom>
        </p:spPr>
      </p:pic>
      <p:pic>
        <p:nvPicPr>
          <p:cNvPr id="6" name="Picture 5"/>
          <p:cNvPicPr>
            <a:picLocks noChangeAspect="1"/>
          </p:cNvPicPr>
          <p:nvPr/>
        </p:nvPicPr>
        <p:blipFill>
          <a:blip r:embed="rId2"/>
          <a:stretch>
            <a:fillRect/>
          </a:stretch>
        </p:blipFill>
        <p:spPr>
          <a:xfrm>
            <a:off x="6106795" y="2753995"/>
            <a:ext cx="6130925" cy="409321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linds(horizontal)">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nvSpPr>
        <p:spPr>
          <a:xfrm>
            <a:off x="154315" y="1331434"/>
            <a:ext cx="11025505" cy="2218331"/>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800" smtClean="0"/>
              <a:t>QLĐH </a:t>
            </a:r>
            <a:r>
              <a:rPr lang="en-US" sz="2800"/>
              <a:t>ngành May là chuỗi công tác thực hiện thông qua quá trình làm việc với khách hàng bắt đầu từ giai đoạn thương mại, phát triển mẫu sản phẩm</a:t>
            </a:r>
            <a:r>
              <a:rPr lang="vi-VN" altLang="en-US" sz="2800"/>
              <a:t>.....</a:t>
            </a:r>
            <a:r>
              <a:rPr lang="en-US" sz="2800"/>
              <a:t> cho đến khi hoàn thành sản phẩm theo đúng yêu cầu chất lượng, số lượng và đúng thời gian giao hàng đã ký kết trên hợp đồng với giá cả đã thỏa thuận </a:t>
            </a:r>
            <a:endParaRPr lang="en-US" sz="2800"/>
          </a:p>
        </p:txBody>
      </p:sp>
      <p:pic>
        <p:nvPicPr>
          <p:cNvPr id="7" name="Content Placeholder 6"/>
          <p:cNvPicPr>
            <a:picLocks noGrp="1" noChangeAspect="1"/>
          </p:cNvPicPr>
          <p:nvPr>
            <p:ph idx="1"/>
          </p:nvPr>
        </p:nvPicPr>
        <p:blipFill>
          <a:blip r:embed="rId1"/>
          <a:stretch>
            <a:fillRect/>
          </a:stretch>
        </p:blipFill>
        <p:spPr>
          <a:xfrm>
            <a:off x="2119630" y="3634105"/>
            <a:ext cx="7689850" cy="3240405"/>
          </a:xfrm>
          <a:prstGeom prst="rect">
            <a:avLst/>
          </a:prstGeom>
        </p:spPr>
      </p:pic>
      <p:sp>
        <p:nvSpPr>
          <p:cNvPr id="8" name="Title 1"/>
          <p:cNvSpPr>
            <a:spLocks noGrp="1"/>
          </p:cNvSpPr>
          <p:nvPr>
            <p:ph type="title"/>
          </p:nvPr>
        </p:nvSpPr>
        <p:spPr>
          <a:xfrm>
            <a:off x="1433195" y="190500"/>
            <a:ext cx="8925560" cy="1083945"/>
          </a:xfrm>
        </p:spPr>
        <p:txBody>
          <a:bodyPr/>
          <a:lstStyle/>
          <a:p>
            <a:r>
              <a:rPr lang="vi-VN" altLang="en-US" b="1">
                <a:solidFill>
                  <a:srgbClr val="CC3300"/>
                </a:solidFill>
              </a:rPr>
              <a:t>2.1.1 Khái niệm </a:t>
            </a:r>
            <a:r>
              <a:rPr lang="en-US" altLang="vi-VN" b="1">
                <a:solidFill>
                  <a:srgbClr val="CC3300"/>
                </a:solidFill>
                <a:sym typeface="+mn-ea"/>
              </a:rPr>
              <a:t>về quản lý đơn hàng ngành May</a:t>
            </a:r>
            <a:r>
              <a:rPr lang="vi-VN" altLang="en-US" b="1">
                <a:solidFill>
                  <a:srgbClr val="CC3300"/>
                </a:solidFill>
                <a:sym typeface="+mn-ea"/>
              </a:rPr>
              <a:t>:</a:t>
            </a:r>
            <a:endParaRPr lang="vi-VN" altLang="en-US" b="1">
              <a:solidFill>
                <a:srgbClr val="CC3300"/>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P spid="8"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1930" y="95885"/>
            <a:ext cx="8460105" cy="1245235"/>
          </a:xfrm>
        </p:spPr>
        <p:txBody>
          <a:bodyPr/>
          <a:lstStyle/>
          <a:p>
            <a:r>
              <a:rPr lang="vi-VN" altLang="en-US" b="1" dirty="0">
                <a:solidFill>
                  <a:srgbClr val="CC3300"/>
                </a:solidFill>
              </a:rPr>
              <a:t>2.1.2 Vai trò </a:t>
            </a:r>
            <a:r>
              <a:rPr lang="en-US" altLang="vi-VN" b="1" dirty="0">
                <a:solidFill>
                  <a:srgbClr val="CC3300"/>
                </a:solidFill>
              </a:rPr>
              <a:t>của nhân viên quản lý đơn hàng ngành May</a:t>
            </a:r>
            <a:r>
              <a:rPr lang="vi-VN" altLang="en-US" b="1" dirty="0" smtClean="0">
                <a:solidFill>
                  <a:srgbClr val="CC3300"/>
                </a:solidFill>
              </a:rPr>
              <a:t>:</a:t>
            </a:r>
            <a:br>
              <a:rPr lang="en-US" altLang="en-US" b="1" dirty="0" smtClean="0">
                <a:solidFill>
                  <a:srgbClr val="CC3300"/>
                </a:solidFill>
              </a:rPr>
            </a:br>
            <a:endParaRPr lang="vi-VN" altLang="en-US" sz="2000" b="1" dirty="0">
              <a:solidFill>
                <a:srgbClr val="FF0000"/>
              </a:solidFill>
            </a:endParaRPr>
          </a:p>
        </p:txBody>
      </p:sp>
      <p:pic>
        <p:nvPicPr>
          <p:cNvPr id="4" name="Picture 1"/>
          <p:cNvPicPr>
            <a:picLocks noGrp="1" noChangeAspect="1" noChangeArrowheads="1"/>
          </p:cNvPicPr>
          <p:nvPr>
            <p:ph idx="1"/>
          </p:nvPr>
        </p:nvPicPr>
        <p:blipFill>
          <a:blip r:embed="rId1" cstate="print">
            <a:extLst>
              <a:ext uri="{28A0092B-C50C-407E-A947-70E740481C1C}">
                <a14:useLocalDpi xmlns:a14="http://schemas.microsoft.com/office/drawing/2010/main" val="0"/>
              </a:ext>
            </a:extLst>
          </a:blip>
          <a:srcRect/>
          <a:stretch>
            <a:fillRect/>
          </a:stretch>
        </p:blipFill>
        <p:spPr>
          <a:xfrm>
            <a:off x="2270125" y="1341218"/>
            <a:ext cx="7650480" cy="4953000"/>
          </a:xfrm>
          <a:prstGeom prst="rect">
            <a:avLst/>
          </a:prstGeom>
          <a:noFill/>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
        <p:nvSpPr>
          <p:cNvPr id="3" name="Title 1"/>
          <p:cNvSpPr>
            <a:spLocks noGrp="1"/>
          </p:cNvSpPr>
          <p:nvPr/>
        </p:nvSpPr>
        <p:spPr>
          <a:xfrm>
            <a:off x="3329305" y="6099810"/>
            <a:ext cx="5521960" cy="87757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en-US" sz="3200" b="1" dirty="0" err="1" smtClean="0">
                <a:solidFill>
                  <a:srgbClr val="FF0000"/>
                </a:solidFill>
              </a:rPr>
              <a:t>Sơ</a:t>
            </a:r>
            <a:r>
              <a:rPr lang="en-US" altLang="en-US" sz="3200" b="1" dirty="0" smtClean="0">
                <a:solidFill>
                  <a:srgbClr val="FF0000"/>
                </a:solidFill>
              </a:rPr>
              <a:t> </a:t>
            </a:r>
            <a:r>
              <a:rPr lang="en-US" altLang="en-US" sz="3200" b="1" dirty="0" err="1" smtClean="0">
                <a:solidFill>
                  <a:srgbClr val="FF0000"/>
                </a:solidFill>
              </a:rPr>
              <a:t>đồ</a:t>
            </a:r>
            <a:r>
              <a:rPr lang="en-US" altLang="en-US" sz="3200" b="1" dirty="0" smtClean="0">
                <a:solidFill>
                  <a:srgbClr val="FF0000"/>
                </a:solidFill>
              </a:rPr>
              <a:t> </a:t>
            </a:r>
            <a:r>
              <a:rPr lang="en-US" altLang="en-US" sz="3200" b="1" dirty="0" err="1" smtClean="0">
                <a:solidFill>
                  <a:srgbClr val="FF0000"/>
                </a:solidFill>
              </a:rPr>
              <a:t>mối</a:t>
            </a:r>
            <a:r>
              <a:rPr lang="en-US" altLang="en-US" sz="3200" b="1" dirty="0" smtClean="0">
                <a:solidFill>
                  <a:srgbClr val="FF0000"/>
                </a:solidFill>
              </a:rPr>
              <a:t> </a:t>
            </a:r>
            <a:r>
              <a:rPr lang="en-US" altLang="en-US" sz="3200" b="1" dirty="0" err="1" smtClean="0">
                <a:solidFill>
                  <a:srgbClr val="FF0000"/>
                </a:solidFill>
              </a:rPr>
              <a:t>liên</a:t>
            </a:r>
            <a:r>
              <a:rPr lang="en-US" altLang="en-US" sz="3200" b="1" dirty="0" smtClean="0">
                <a:solidFill>
                  <a:srgbClr val="FF0000"/>
                </a:solidFill>
              </a:rPr>
              <a:t> </a:t>
            </a:r>
            <a:r>
              <a:rPr lang="en-US" altLang="en-US" sz="3200" b="1" dirty="0" err="1" smtClean="0">
                <a:solidFill>
                  <a:srgbClr val="FF0000"/>
                </a:solidFill>
              </a:rPr>
              <a:t>kết</a:t>
            </a:r>
            <a:endParaRPr lang="vi-VN" altLang="en-US" sz="32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randombar(horizontal)">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7606" y="331470"/>
            <a:ext cx="8761863" cy="582613"/>
          </a:xfrm>
        </p:spPr>
        <p:txBody>
          <a:bodyPr/>
          <a:lstStyle/>
          <a:p>
            <a:r>
              <a:rPr lang="vi-VN" altLang="en-US" b="1">
                <a:solidFill>
                  <a:srgbClr val="CC3300"/>
                </a:solidFill>
                <a:sym typeface="+mn-ea"/>
              </a:rPr>
              <a:t>2.1.2 Vai trò </a:t>
            </a:r>
            <a:r>
              <a:rPr lang="en-US" altLang="vi-VN" b="1" dirty="0">
                <a:solidFill>
                  <a:srgbClr val="CC3300"/>
                </a:solidFill>
                <a:sym typeface="+mn-ea"/>
              </a:rPr>
              <a:t>của nhân viên quản lý đơn hàng ngành May</a:t>
            </a:r>
            <a:r>
              <a:rPr lang="vi-VN" altLang="en-US" b="1">
                <a:solidFill>
                  <a:srgbClr val="CC3300"/>
                </a:solidFill>
                <a:sym typeface="+mn-ea"/>
              </a:rPr>
              <a:t>:</a:t>
            </a:r>
            <a:endParaRPr lang="en-US" b="1">
              <a:solidFill>
                <a:srgbClr val="CC3300"/>
              </a:solidFill>
            </a:endParaRPr>
          </a:p>
        </p:txBody>
      </p:sp>
      <p:sp>
        <p:nvSpPr>
          <p:cNvPr id="3" name="Content Placeholder 2"/>
          <p:cNvSpPr>
            <a:spLocks noGrp="1"/>
          </p:cNvSpPr>
          <p:nvPr>
            <p:ph sz="half" idx="1"/>
          </p:nvPr>
        </p:nvSpPr>
        <p:spPr>
          <a:xfrm>
            <a:off x="614956" y="1406208"/>
            <a:ext cx="9975708" cy="5318125"/>
          </a:xfrm>
        </p:spPr>
        <p:txBody>
          <a:bodyPr/>
          <a:lstStyle/>
          <a:p>
            <a:pPr algn="just"/>
            <a:r>
              <a:rPr lang="en-US" sz="2800" dirty="0" err="1"/>
              <a:t>Quản</a:t>
            </a:r>
            <a:r>
              <a:rPr lang="en-US" sz="2800" dirty="0"/>
              <a:t> </a:t>
            </a:r>
            <a:r>
              <a:rPr lang="en-US" sz="2800" dirty="0" err="1"/>
              <a:t>lý</a:t>
            </a:r>
            <a:r>
              <a:rPr lang="en-US" sz="2800" dirty="0"/>
              <a:t> </a:t>
            </a:r>
            <a:r>
              <a:rPr lang="en-US" sz="2800" dirty="0" err="1"/>
              <a:t>đơn</a:t>
            </a:r>
            <a:r>
              <a:rPr lang="en-US" sz="2800" dirty="0"/>
              <a:t> </a:t>
            </a:r>
            <a:r>
              <a:rPr lang="en-US" sz="2800" dirty="0" err="1"/>
              <a:t>hàng</a:t>
            </a:r>
            <a:r>
              <a:rPr lang="en-US" sz="2800" dirty="0"/>
              <a:t> </a:t>
            </a:r>
            <a:r>
              <a:rPr lang="en-US" sz="2800" dirty="0" err="1"/>
              <a:t>tốt</a:t>
            </a:r>
            <a:r>
              <a:rPr lang="en-US" sz="2800" dirty="0"/>
              <a:t> </a:t>
            </a:r>
            <a:r>
              <a:rPr lang="en-US" sz="2800" dirty="0" err="1"/>
              <a:t>sẽ</a:t>
            </a:r>
            <a:r>
              <a:rPr lang="en-US" sz="2800" dirty="0"/>
              <a:t> </a:t>
            </a:r>
            <a:r>
              <a:rPr lang="en-US" sz="2800" dirty="0" err="1"/>
              <a:t>tạo</a:t>
            </a:r>
            <a:r>
              <a:rPr lang="en-US" sz="2800" dirty="0"/>
              <a:t> </a:t>
            </a:r>
            <a:r>
              <a:rPr lang="en-US" sz="2800" dirty="0" err="1"/>
              <a:t>thuận</a:t>
            </a:r>
            <a:r>
              <a:rPr lang="en-US" sz="2800" dirty="0"/>
              <a:t> </a:t>
            </a:r>
            <a:r>
              <a:rPr lang="en-US" sz="2800" dirty="0" err="1"/>
              <a:t>lợi</a:t>
            </a:r>
            <a:r>
              <a:rPr lang="en-US" sz="2800" dirty="0"/>
              <a:t> </a:t>
            </a:r>
            <a:r>
              <a:rPr lang="en-US" sz="2800" dirty="0" err="1"/>
              <a:t>cho</a:t>
            </a:r>
            <a:r>
              <a:rPr lang="en-US" sz="2800" dirty="0"/>
              <a:t> </a:t>
            </a:r>
            <a:r>
              <a:rPr lang="en-US" sz="2800" dirty="0" err="1"/>
              <a:t>các</a:t>
            </a:r>
            <a:r>
              <a:rPr lang="en-US" sz="2800" dirty="0"/>
              <a:t> </a:t>
            </a:r>
            <a:r>
              <a:rPr lang="en-US" sz="2800" dirty="0" err="1"/>
              <a:t>bộ</a:t>
            </a:r>
            <a:r>
              <a:rPr lang="en-US" sz="2800" dirty="0"/>
              <a:t> </a:t>
            </a:r>
            <a:r>
              <a:rPr lang="en-US" sz="2800" dirty="0" err="1"/>
              <a:t>phận</a:t>
            </a:r>
            <a:r>
              <a:rPr lang="en-US" sz="2800" dirty="0"/>
              <a:t> </a:t>
            </a:r>
            <a:r>
              <a:rPr lang="en-US" sz="2800" dirty="0" err="1"/>
              <a:t>khác</a:t>
            </a:r>
            <a:r>
              <a:rPr lang="en-US" sz="2800" dirty="0"/>
              <a:t> </a:t>
            </a:r>
            <a:r>
              <a:rPr lang="en-US" sz="2800" dirty="0" err="1"/>
              <a:t>sắp</a:t>
            </a:r>
            <a:r>
              <a:rPr lang="en-US" sz="2800" dirty="0"/>
              <a:t> </a:t>
            </a:r>
            <a:r>
              <a:rPr lang="en-US" sz="2800" dirty="0" err="1"/>
              <a:t>xếp</a:t>
            </a:r>
            <a:r>
              <a:rPr lang="en-US" sz="2800" dirty="0"/>
              <a:t> </a:t>
            </a:r>
            <a:r>
              <a:rPr lang="en-US" sz="2800" dirty="0" err="1"/>
              <a:t>bố</a:t>
            </a:r>
            <a:r>
              <a:rPr lang="en-US" sz="2800" dirty="0"/>
              <a:t> </a:t>
            </a:r>
            <a:r>
              <a:rPr lang="en-US" sz="2800" dirty="0" err="1"/>
              <a:t>trí</a:t>
            </a:r>
            <a:r>
              <a:rPr lang="en-US" sz="2800" dirty="0"/>
              <a:t> </a:t>
            </a:r>
            <a:r>
              <a:rPr lang="en-US" sz="2800" dirty="0" err="1"/>
              <a:t>công</a:t>
            </a:r>
            <a:r>
              <a:rPr lang="en-US" sz="2800" dirty="0"/>
              <a:t> </a:t>
            </a:r>
            <a:r>
              <a:rPr lang="en-US" sz="2800" dirty="0" err="1"/>
              <a:t>việc</a:t>
            </a:r>
            <a:r>
              <a:rPr lang="en-US" sz="2800" dirty="0"/>
              <a:t> </a:t>
            </a:r>
            <a:r>
              <a:rPr lang="en-US" sz="2800" dirty="0" err="1"/>
              <a:t>triển</a:t>
            </a:r>
            <a:r>
              <a:rPr lang="en-US" sz="2800" dirty="0"/>
              <a:t> </a:t>
            </a:r>
            <a:r>
              <a:rPr lang="en-US" sz="2800" dirty="0" err="1"/>
              <a:t>khai</a:t>
            </a:r>
            <a:r>
              <a:rPr lang="en-US" sz="2800" dirty="0"/>
              <a:t> </a:t>
            </a:r>
            <a:r>
              <a:rPr lang="en-US" sz="2800" dirty="0" err="1"/>
              <a:t>và</a:t>
            </a:r>
            <a:r>
              <a:rPr lang="en-US" sz="2800" dirty="0"/>
              <a:t> </a:t>
            </a:r>
            <a:r>
              <a:rPr lang="en-US" sz="2800" dirty="0" err="1"/>
              <a:t>hoàn</a:t>
            </a:r>
            <a:r>
              <a:rPr lang="en-US" sz="2800" dirty="0"/>
              <a:t> </a:t>
            </a:r>
            <a:r>
              <a:rPr lang="en-US" sz="2800" dirty="0" err="1"/>
              <a:t>thành</a:t>
            </a:r>
            <a:r>
              <a:rPr lang="en-US" sz="2800" dirty="0"/>
              <a:t> </a:t>
            </a:r>
            <a:r>
              <a:rPr lang="en-US" sz="2800" dirty="0" err="1"/>
              <a:t>đơn</a:t>
            </a:r>
            <a:r>
              <a:rPr lang="en-US" sz="2800" dirty="0"/>
              <a:t> </a:t>
            </a:r>
            <a:r>
              <a:rPr lang="en-US" sz="2800" dirty="0" err="1"/>
              <a:t>hàng</a:t>
            </a:r>
            <a:r>
              <a:rPr lang="en-US" sz="2800" dirty="0"/>
              <a:t> ở </a:t>
            </a:r>
            <a:r>
              <a:rPr lang="en-US" sz="2800" dirty="0" err="1"/>
              <a:t>mức</a:t>
            </a:r>
            <a:r>
              <a:rPr lang="en-US" sz="2800" dirty="0"/>
              <a:t> </a:t>
            </a:r>
            <a:r>
              <a:rPr lang="en-US" sz="2800" dirty="0" err="1"/>
              <a:t>độ</a:t>
            </a:r>
            <a:r>
              <a:rPr lang="en-US" sz="2800" dirty="0"/>
              <a:t> </a:t>
            </a:r>
            <a:r>
              <a:rPr lang="en-US" sz="2800" dirty="0" err="1"/>
              <a:t>tốt</a:t>
            </a:r>
            <a:r>
              <a:rPr lang="en-US" sz="2800" dirty="0"/>
              <a:t> </a:t>
            </a:r>
            <a:r>
              <a:rPr lang="en-US" sz="2800" dirty="0" err="1" smtClean="0"/>
              <a:t>nhất</a:t>
            </a:r>
            <a:endParaRPr lang="en-US" sz="2800" dirty="0" smtClean="0"/>
          </a:p>
          <a:p>
            <a:pPr marL="0" indent="0" algn="just">
              <a:buNone/>
            </a:pPr>
            <a:endParaRPr lang="en-US" sz="1000" dirty="0"/>
          </a:p>
          <a:p>
            <a:pPr algn="just"/>
            <a:r>
              <a:rPr lang="en-US" sz="2800" dirty="0" err="1">
                <a:sym typeface="+mn-ea"/>
              </a:rPr>
              <a:t>Chuẩn</a:t>
            </a:r>
            <a:r>
              <a:rPr lang="en-US" sz="2800" dirty="0">
                <a:sym typeface="+mn-ea"/>
              </a:rPr>
              <a:t> </a:t>
            </a:r>
            <a:r>
              <a:rPr lang="en-US" sz="2800" dirty="0" err="1">
                <a:sym typeface="+mn-ea"/>
              </a:rPr>
              <a:t>bị</a:t>
            </a:r>
            <a:r>
              <a:rPr lang="en-US" sz="2800" dirty="0">
                <a:sym typeface="+mn-ea"/>
              </a:rPr>
              <a:t> </a:t>
            </a:r>
            <a:r>
              <a:rPr lang="en-US" sz="2800" dirty="0" err="1">
                <a:sym typeface="+mn-ea"/>
              </a:rPr>
              <a:t>đầu</a:t>
            </a:r>
            <a:r>
              <a:rPr lang="en-US" sz="2800" dirty="0">
                <a:sym typeface="+mn-ea"/>
              </a:rPr>
              <a:t> </a:t>
            </a:r>
            <a:r>
              <a:rPr lang="en-US" sz="2800" dirty="0" err="1">
                <a:sym typeface="+mn-ea"/>
              </a:rPr>
              <a:t>vào</a:t>
            </a:r>
            <a:r>
              <a:rPr lang="en-US" sz="2800" dirty="0">
                <a:sym typeface="+mn-ea"/>
              </a:rPr>
              <a:t> </a:t>
            </a:r>
            <a:r>
              <a:rPr lang="en-US" sz="2800" dirty="0" err="1">
                <a:sym typeface="+mn-ea"/>
              </a:rPr>
              <a:t>và</a:t>
            </a:r>
            <a:r>
              <a:rPr lang="en-US" sz="2800" dirty="0">
                <a:sym typeface="+mn-ea"/>
              </a:rPr>
              <a:t> </a:t>
            </a:r>
            <a:r>
              <a:rPr lang="en-US" sz="2800" dirty="0" err="1">
                <a:sym typeface="+mn-ea"/>
              </a:rPr>
              <a:t>đầu</a:t>
            </a:r>
            <a:r>
              <a:rPr lang="en-US" sz="2800" dirty="0">
                <a:sym typeface="+mn-ea"/>
              </a:rPr>
              <a:t> </a:t>
            </a:r>
            <a:r>
              <a:rPr lang="en-US" sz="2800" dirty="0" err="1">
                <a:sym typeface="+mn-ea"/>
              </a:rPr>
              <a:t>ra</a:t>
            </a:r>
            <a:r>
              <a:rPr lang="en-US" sz="2800" dirty="0">
                <a:sym typeface="+mn-ea"/>
              </a:rPr>
              <a:t> </a:t>
            </a:r>
            <a:r>
              <a:rPr lang="en-US" sz="2800" dirty="0" err="1">
                <a:sym typeface="+mn-ea"/>
              </a:rPr>
              <a:t>cho</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Tài</a:t>
            </a:r>
            <a:r>
              <a:rPr lang="en-US" sz="2800" dirty="0">
                <a:sym typeface="+mn-ea"/>
              </a:rPr>
              <a:t> </a:t>
            </a:r>
            <a:r>
              <a:rPr lang="en-US" sz="2800" dirty="0" err="1">
                <a:sym typeface="+mn-ea"/>
              </a:rPr>
              <a:t>liệu</a:t>
            </a:r>
            <a:r>
              <a:rPr lang="en-US" sz="2800" dirty="0">
                <a:sym typeface="+mn-ea"/>
              </a:rPr>
              <a:t> </a:t>
            </a:r>
            <a:r>
              <a:rPr lang="en-US" sz="2800" dirty="0" err="1">
                <a:sym typeface="+mn-ea"/>
              </a:rPr>
              <a:t>kỹ</a:t>
            </a:r>
            <a:r>
              <a:rPr lang="en-US" sz="2800" dirty="0">
                <a:sym typeface="+mn-ea"/>
              </a:rPr>
              <a:t> </a:t>
            </a:r>
            <a:r>
              <a:rPr lang="en-US" sz="2800" dirty="0" err="1">
                <a:sym typeface="+mn-ea"/>
              </a:rPr>
              <a:t>thuật</a:t>
            </a:r>
            <a:r>
              <a:rPr lang="en-US" sz="2800" dirty="0">
                <a:sym typeface="+mn-ea"/>
              </a:rPr>
              <a:t>, NPL, </a:t>
            </a:r>
            <a:r>
              <a:rPr lang="en-US" sz="2800" dirty="0" err="1">
                <a:sym typeface="+mn-ea"/>
              </a:rPr>
              <a:t>thông</a:t>
            </a:r>
            <a:r>
              <a:rPr lang="en-US" sz="2800" dirty="0">
                <a:sym typeface="+mn-ea"/>
              </a:rPr>
              <a:t> tin </a:t>
            </a:r>
            <a:r>
              <a:rPr lang="en-US" sz="2800" dirty="0" err="1">
                <a:sym typeface="+mn-ea"/>
              </a:rPr>
              <a:t>sản</a:t>
            </a:r>
            <a:r>
              <a:rPr lang="en-US" sz="2800" dirty="0">
                <a:sym typeface="+mn-ea"/>
              </a:rPr>
              <a:t> </a:t>
            </a:r>
            <a:r>
              <a:rPr lang="en-US" sz="2800" dirty="0" err="1">
                <a:sym typeface="+mn-ea"/>
              </a:rPr>
              <a:t>xuất</a:t>
            </a:r>
            <a:r>
              <a:rPr lang="en-US" sz="2800" dirty="0">
                <a:sym typeface="+mn-ea"/>
              </a:rPr>
              <a:t> , </a:t>
            </a:r>
            <a:r>
              <a:rPr lang="en-US" sz="2800" dirty="0" err="1">
                <a:sym typeface="+mn-ea"/>
              </a:rPr>
              <a:t>các</a:t>
            </a:r>
            <a:r>
              <a:rPr lang="en-US" sz="2800" dirty="0">
                <a:sym typeface="+mn-ea"/>
              </a:rPr>
              <a:t> </a:t>
            </a:r>
            <a:r>
              <a:rPr lang="en-US" sz="2800" dirty="0" err="1">
                <a:sym typeface="+mn-ea"/>
              </a:rPr>
              <a:t>thủ</a:t>
            </a:r>
            <a:r>
              <a:rPr lang="en-US" sz="2800" dirty="0">
                <a:sym typeface="+mn-ea"/>
              </a:rPr>
              <a:t> </a:t>
            </a:r>
            <a:r>
              <a:rPr lang="en-US" sz="2800" dirty="0" err="1">
                <a:sym typeface="+mn-ea"/>
              </a:rPr>
              <a:t>tục</a:t>
            </a:r>
            <a:r>
              <a:rPr lang="en-US" sz="2800" dirty="0">
                <a:sym typeface="+mn-ea"/>
              </a:rPr>
              <a:t> </a:t>
            </a:r>
            <a:r>
              <a:rPr lang="en-US" sz="2800" dirty="0" err="1">
                <a:sym typeface="+mn-ea"/>
              </a:rPr>
              <a:t>nhập</a:t>
            </a:r>
            <a:r>
              <a:rPr lang="en-US" sz="2800" dirty="0">
                <a:sym typeface="+mn-ea"/>
              </a:rPr>
              <a:t> </a:t>
            </a:r>
            <a:r>
              <a:rPr lang="en-US" sz="2800" dirty="0" err="1">
                <a:sym typeface="+mn-ea"/>
              </a:rPr>
              <a:t>và</a:t>
            </a:r>
            <a:r>
              <a:rPr lang="en-US" sz="2800" dirty="0">
                <a:sym typeface="+mn-ea"/>
              </a:rPr>
              <a:t> </a:t>
            </a:r>
            <a:r>
              <a:rPr lang="en-US" sz="2800" dirty="0" err="1">
                <a:sym typeface="+mn-ea"/>
              </a:rPr>
              <a:t>xuất</a:t>
            </a:r>
            <a:r>
              <a:rPr lang="en-US" sz="2800" dirty="0">
                <a:sym typeface="+mn-ea"/>
              </a:rPr>
              <a:t> </a:t>
            </a:r>
            <a:r>
              <a:rPr lang="en-US" sz="2800" dirty="0" err="1" smtClean="0">
                <a:sym typeface="+mn-ea"/>
              </a:rPr>
              <a:t>hàng</a:t>
            </a:r>
            <a:r>
              <a:rPr lang="en-US" sz="2800" dirty="0" smtClean="0">
                <a:sym typeface="+mn-ea"/>
              </a:rPr>
              <a:t>.</a:t>
            </a:r>
            <a:endParaRPr lang="en-US" sz="2800" dirty="0" smtClean="0">
              <a:sym typeface="+mn-ea"/>
            </a:endParaRPr>
          </a:p>
          <a:p>
            <a:pPr marL="0" indent="0" algn="just">
              <a:buNone/>
            </a:pPr>
            <a:endParaRPr lang="en-US" sz="1000" dirty="0"/>
          </a:p>
          <a:p>
            <a:pPr algn="just"/>
            <a:r>
              <a:rPr lang="en-US" sz="2800" dirty="0" err="1">
                <a:sym typeface="+mn-ea"/>
              </a:rPr>
              <a:t>Tạo</a:t>
            </a:r>
            <a:r>
              <a:rPr lang="en-US" sz="2800" dirty="0">
                <a:sym typeface="+mn-ea"/>
              </a:rPr>
              <a:t> </a:t>
            </a:r>
            <a:r>
              <a:rPr lang="en-US" sz="2800" dirty="0" err="1">
                <a:sym typeface="+mn-ea"/>
              </a:rPr>
              <a:t>dựng</a:t>
            </a:r>
            <a:r>
              <a:rPr lang="en-US" sz="2800" dirty="0">
                <a:sym typeface="+mn-ea"/>
              </a:rPr>
              <a:t> </a:t>
            </a:r>
            <a:r>
              <a:rPr lang="en-US" sz="2800" dirty="0" err="1">
                <a:sym typeface="+mn-ea"/>
              </a:rPr>
              <a:t>mối</a:t>
            </a:r>
            <a:r>
              <a:rPr lang="en-US" sz="2800" dirty="0">
                <a:sym typeface="+mn-ea"/>
              </a:rPr>
              <a:t> </a:t>
            </a:r>
            <a:r>
              <a:rPr lang="en-US" sz="2800" dirty="0" err="1">
                <a:sym typeface="+mn-ea"/>
              </a:rPr>
              <a:t>quan</a:t>
            </a:r>
            <a:r>
              <a:rPr lang="en-US" sz="2800" dirty="0">
                <a:sym typeface="+mn-ea"/>
              </a:rPr>
              <a:t> </a:t>
            </a:r>
            <a:r>
              <a:rPr lang="en-US" sz="2800" dirty="0" err="1">
                <a:sym typeface="+mn-ea"/>
              </a:rPr>
              <a:t>hệ</a:t>
            </a:r>
            <a:r>
              <a:rPr lang="en-US" sz="2800" dirty="0">
                <a:sym typeface="+mn-ea"/>
              </a:rPr>
              <a:t> </a:t>
            </a:r>
            <a:r>
              <a:rPr lang="en-US" sz="2800" dirty="0" err="1">
                <a:sym typeface="+mn-ea"/>
              </a:rPr>
              <a:t>và</a:t>
            </a:r>
            <a:r>
              <a:rPr lang="en-US" sz="2800" dirty="0">
                <a:sym typeface="+mn-ea"/>
              </a:rPr>
              <a:t> </a:t>
            </a:r>
            <a:r>
              <a:rPr lang="en-US" sz="2800" dirty="0" err="1">
                <a:sym typeface="+mn-ea"/>
              </a:rPr>
              <a:t>làm</a:t>
            </a:r>
            <a:r>
              <a:rPr lang="en-US" sz="2800" dirty="0">
                <a:sym typeface="+mn-ea"/>
              </a:rPr>
              <a:t> </a:t>
            </a:r>
            <a:r>
              <a:rPr lang="en-US" sz="2800" dirty="0" err="1">
                <a:sym typeface="+mn-ea"/>
              </a:rPr>
              <a:t>hài</a:t>
            </a:r>
            <a:r>
              <a:rPr lang="en-US" sz="2800" dirty="0">
                <a:sym typeface="+mn-ea"/>
              </a:rPr>
              <a:t> </a:t>
            </a:r>
            <a:r>
              <a:rPr lang="en-US" sz="2800" dirty="0" err="1">
                <a:sym typeface="+mn-ea"/>
              </a:rPr>
              <a:t>lòng</a:t>
            </a:r>
            <a:r>
              <a:rPr lang="en-US" sz="2800" dirty="0">
                <a:sym typeface="+mn-ea"/>
              </a:rPr>
              <a:t> </a:t>
            </a:r>
            <a:r>
              <a:rPr lang="en-US" sz="2800" dirty="0" err="1">
                <a:sym typeface="+mn-ea"/>
              </a:rPr>
              <a:t>mọi</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smtClean="0">
                <a:sym typeface="+mn-ea"/>
              </a:rPr>
              <a:t>hàng</a:t>
            </a:r>
            <a:r>
              <a:rPr lang="en-US" sz="2800" dirty="0" smtClean="0">
                <a:sym typeface="+mn-ea"/>
              </a:rPr>
              <a:t>.</a:t>
            </a:r>
            <a:endParaRPr lang="en-US" sz="2800" dirty="0" smtClean="0">
              <a:sym typeface="+mn-ea"/>
            </a:endParaRPr>
          </a:p>
          <a:p>
            <a:pPr marL="0" indent="0" algn="just">
              <a:buNone/>
            </a:pPr>
            <a:endParaRPr lang="en-US" sz="1000" dirty="0"/>
          </a:p>
          <a:p>
            <a:pPr algn="just"/>
            <a:r>
              <a:rPr lang="en-US" sz="2800" dirty="0" err="1">
                <a:sym typeface="+mn-ea"/>
              </a:rPr>
              <a:t>Tạo</a:t>
            </a:r>
            <a:r>
              <a:rPr lang="en-US" sz="2800" dirty="0">
                <a:sym typeface="+mn-ea"/>
              </a:rPr>
              <a:t> </a:t>
            </a:r>
            <a:r>
              <a:rPr lang="en-US" sz="2800" dirty="0" err="1">
                <a:sym typeface="+mn-ea"/>
              </a:rPr>
              <a:t>dựng</a:t>
            </a:r>
            <a:r>
              <a:rPr lang="en-US" sz="2800" dirty="0">
                <a:sym typeface="+mn-ea"/>
              </a:rPr>
              <a:t> </a:t>
            </a:r>
            <a:r>
              <a:rPr lang="en-US" sz="2800" dirty="0" err="1">
                <a:sym typeface="+mn-ea"/>
              </a:rPr>
              <a:t>hình</a:t>
            </a:r>
            <a:r>
              <a:rPr lang="en-US" sz="2800" dirty="0">
                <a:sym typeface="+mn-ea"/>
              </a:rPr>
              <a:t> </a:t>
            </a:r>
            <a:r>
              <a:rPr lang="en-US" sz="2800" dirty="0" err="1">
                <a:sym typeface="+mn-ea"/>
              </a:rPr>
              <a:t>ảnh</a:t>
            </a:r>
            <a:r>
              <a:rPr lang="en-US" sz="2800" dirty="0">
                <a:sym typeface="+mn-ea"/>
              </a:rPr>
              <a:t> </a:t>
            </a:r>
            <a:r>
              <a:rPr lang="en-US" sz="2800" dirty="0" err="1">
                <a:sym typeface="+mn-ea"/>
              </a:rPr>
              <a:t>và</a:t>
            </a:r>
            <a:r>
              <a:rPr lang="en-US" sz="2800" dirty="0">
                <a:sym typeface="+mn-ea"/>
              </a:rPr>
              <a:t> </a:t>
            </a:r>
            <a:r>
              <a:rPr lang="en-US" sz="2800" dirty="0" err="1">
                <a:sym typeface="+mn-ea"/>
              </a:rPr>
              <a:t>uy</a:t>
            </a:r>
            <a:r>
              <a:rPr lang="en-US" sz="2800" dirty="0">
                <a:sym typeface="+mn-ea"/>
              </a:rPr>
              <a:t> </a:t>
            </a:r>
            <a:r>
              <a:rPr lang="en-US" sz="2800" dirty="0" err="1">
                <a:sym typeface="+mn-ea"/>
              </a:rPr>
              <a:t>tín</a:t>
            </a:r>
            <a:r>
              <a:rPr lang="en-US" sz="2800" dirty="0">
                <a:sym typeface="+mn-ea"/>
              </a:rPr>
              <a:t> </a:t>
            </a:r>
            <a:r>
              <a:rPr lang="en-US" sz="2800" dirty="0" err="1">
                <a:sym typeface="+mn-ea"/>
              </a:rPr>
              <a:t>của</a:t>
            </a:r>
            <a:r>
              <a:rPr lang="en-US" sz="2800" dirty="0">
                <a:sym typeface="+mn-ea"/>
              </a:rPr>
              <a:t> </a:t>
            </a:r>
            <a:r>
              <a:rPr lang="en-US" sz="2800" dirty="0" err="1">
                <a:sym typeface="+mn-ea"/>
              </a:rPr>
              <a:t>công</a:t>
            </a:r>
            <a:r>
              <a:rPr lang="en-US" sz="2800" dirty="0">
                <a:sym typeface="+mn-ea"/>
              </a:rPr>
              <a:t> </a:t>
            </a:r>
            <a:r>
              <a:rPr lang="en-US" sz="2800" dirty="0" err="1" smtClean="0">
                <a:sym typeface="+mn-ea"/>
              </a:rPr>
              <a:t>ty</a:t>
            </a:r>
            <a:r>
              <a:rPr lang="en-US" sz="2800" dirty="0" smtClean="0">
                <a:sym typeface="+mn-ea"/>
              </a:rPr>
              <a:t>.</a:t>
            </a:r>
            <a:endParaRPr lang="en-US" sz="2800" dirty="0" smtClean="0">
              <a:sym typeface="+mn-ea"/>
            </a:endParaRPr>
          </a:p>
          <a:p>
            <a:pPr marL="0" indent="0" algn="just">
              <a:buNone/>
            </a:pPr>
            <a:endParaRPr lang="en-US" sz="1000" dirty="0"/>
          </a:p>
          <a:p>
            <a:pPr algn="just"/>
            <a:r>
              <a:rPr lang="en-US" sz="2800" dirty="0" err="1">
                <a:sym typeface="+mn-ea"/>
              </a:rPr>
              <a:t>Duy</a:t>
            </a:r>
            <a:r>
              <a:rPr lang="en-US" sz="2800" dirty="0">
                <a:sym typeface="+mn-ea"/>
              </a:rPr>
              <a:t> </a:t>
            </a:r>
            <a:r>
              <a:rPr lang="en-US" sz="2800" dirty="0" err="1">
                <a:sym typeface="+mn-ea"/>
              </a:rPr>
              <a:t>trì</a:t>
            </a:r>
            <a:r>
              <a:rPr lang="en-US" sz="2800" dirty="0">
                <a:sym typeface="+mn-ea"/>
              </a:rPr>
              <a:t> </a:t>
            </a:r>
            <a:r>
              <a:rPr lang="en-US" sz="2800" dirty="0" err="1">
                <a:sym typeface="+mn-ea"/>
              </a:rPr>
              <a:t>hoạt</a:t>
            </a:r>
            <a:r>
              <a:rPr lang="en-US" sz="2800" dirty="0">
                <a:sym typeface="+mn-ea"/>
              </a:rPr>
              <a:t> </a:t>
            </a:r>
            <a:r>
              <a:rPr lang="en-US" sz="2800" dirty="0" err="1">
                <a:sym typeface="+mn-ea"/>
              </a:rPr>
              <a:t>động</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kinh</a:t>
            </a:r>
            <a:r>
              <a:rPr lang="en-US" sz="2800" dirty="0">
                <a:sym typeface="+mn-ea"/>
              </a:rPr>
              <a:t> </a:t>
            </a:r>
            <a:r>
              <a:rPr lang="en-US" sz="2800" dirty="0" err="1">
                <a:sym typeface="+mn-ea"/>
              </a:rPr>
              <a:t>doanh</a:t>
            </a:r>
            <a:r>
              <a:rPr lang="en-US" sz="2800" dirty="0">
                <a:sym typeface="+mn-ea"/>
              </a:rPr>
              <a:t> </a:t>
            </a:r>
            <a:r>
              <a:rPr lang="en-US" sz="2800" dirty="0" err="1">
                <a:sym typeface="+mn-ea"/>
              </a:rPr>
              <a:t>và</a:t>
            </a:r>
            <a:r>
              <a:rPr lang="en-US" sz="2800" dirty="0">
                <a:sym typeface="+mn-ea"/>
              </a:rPr>
              <a:t> </a:t>
            </a:r>
            <a:r>
              <a:rPr lang="en-US" sz="2800" dirty="0" err="1">
                <a:sym typeface="+mn-ea"/>
              </a:rPr>
              <a:t>tối</a:t>
            </a:r>
            <a:r>
              <a:rPr lang="en-US" sz="2800" dirty="0">
                <a:sym typeface="+mn-ea"/>
              </a:rPr>
              <a:t> </a:t>
            </a:r>
            <a:r>
              <a:rPr lang="en-US" sz="2800" dirty="0" err="1">
                <a:sym typeface="+mn-ea"/>
              </a:rPr>
              <a:t>ưu</a:t>
            </a:r>
            <a:r>
              <a:rPr lang="en-US" sz="2800" dirty="0">
                <a:sym typeface="+mn-ea"/>
              </a:rPr>
              <a:t> </a:t>
            </a:r>
            <a:r>
              <a:rPr lang="en-US" sz="2800" dirty="0" err="1">
                <a:sym typeface="+mn-ea"/>
              </a:rPr>
              <a:t>hóa</a:t>
            </a:r>
            <a:r>
              <a:rPr lang="en-US" sz="2800" dirty="0">
                <a:sym typeface="+mn-ea"/>
              </a:rPr>
              <a:t> </a:t>
            </a:r>
            <a:r>
              <a:rPr lang="en-US" sz="2800" dirty="0" err="1">
                <a:sym typeface="+mn-ea"/>
              </a:rPr>
              <a:t>lợi</a:t>
            </a:r>
            <a:r>
              <a:rPr lang="en-US" sz="2800" dirty="0">
                <a:sym typeface="+mn-ea"/>
              </a:rPr>
              <a:t> </a:t>
            </a:r>
            <a:r>
              <a:rPr lang="en-US" sz="2800" dirty="0" err="1">
                <a:sym typeface="+mn-ea"/>
              </a:rPr>
              <a:t>nhuận</a:t>
            </a:r>
            <a:r>
              <a:rPr lang="en-US" sz="2800" dirty="0">
                <a:sym typeface="+mn-ea"/>
              </a:rPr>
              <a:t> </a:t>
            </a:r>
            <a:r>
              <a:rPr lang="en-US" sz="2800" dirty="0" err="1">
                <a:sym typeface="+mn-ea"/>
              </a:rPr>
              <a:t>thu</a:t>
            </a:r>
            <a:r>
              <a:rPr lang="en-US" sz="2800" dirty="0">
                <a:sym typeface="+mn-ea"/>
              </a:rPr>
              <a:t> </a:t>
            </a:r>
            <a:r>
              <a:rPr lang="en-US" sz="2800" dirty="0" err="1" smtClean="0">
                <a:sym typeface="+mn-ea"/>
              </a:rPr>
              <a:t>được</a:t>
            </a:r>
            <a:endParaRPr lang="en-US" sz="2800" dirty="0"/>
          </a:p>
        </p:txBody>
      </p:sp>
      <p:pic>
        <p:nvPicPr>
          <p:cNvPr id="5" name="Picture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box(in)">
                                      <p:cBhvr>
                                        <p:cTn id="26" dur="2000"/>
                                        <p:tgtEl>
                                          <p:spTgt spid="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ox(in)">
                                      <p:cBhvr>
                                        <p:cTn id="31"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p:nvPr/>
        </p:nvSpPr>
        <p:spPr>
          <a:xfrm>
            <a:off x="-3810" y="4859655"/>
            <a:ext cx="4681220" cy="2003425"/>
          </a:xfrm>
          <a:prstGeom prst="rect">
            <a:avLst/>
          </a:prstGeom>
          <a:solidFill>
            <a:srgbClr val="FF99FF"/>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Giải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bất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ngờ</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sự</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sinh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ĐH, </a:t>
            </a:r>
            <a:r>
              <a:rPr lang="en-US" sz="2000" dirty="0" err="1" smtClean="0">
                <a:solidFill>
                  <a:srgbClr val="000000"/>
                </a:solidFill>
                <a:latin typeface="Arial" panose="020B0604020202020204"/>
                <a:cs typeface="Arial" panose="020B0604020202020204"/>
              </a:rPr>
              <a:t>chào</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giá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triển</a:t>
            </a:r>
            <a:r>
              <a:rPr lang="en-US" sz="2000" dirty="0" smtClean="0">
                <a:solidFill>
                  <a:srgbClr val="000000"/>
                </a:solidFill>
                <a:latin typeface="Arial" panose="020B0604020202020204"/>
                <a:cs typeface="Arial" panose="020B0604020202020204"/>
              </a:rPr>
              <a:t> NPL, </a:t>
            </a:r>
            <a:r>
              <a:rPr lang="en-US" sz="2000" dirty="0" err="1" smtClean="0">
                <a:solidFill>
                  <a:srgbClr val="000000"/>
                </a:solidFill>
                <a:latin typeface="Arial" panose="020B0604020202020204"/>
                <a:cs typeface="Arial" panose="020B0604020202020204"/>
              </a:rPr>
              <a:t>cũng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như</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SX.</a:t>
            </a:r>
            <a:endParaRPr lang="en-US" sz="2000" dirty="0">
              <a:solidFill>
                <a:srgbClr val="000000"/>
              </a:solidFill>
              <a:latin typeface="Arial" panose="020B0604020202020204"/>
              <a:cs typeface="Arial" panose="020B0604020202020204"/>
            </a:endParaRPr>
          </a:p>
        </p:txBody>
      </p:sp>
      <p:sp>
        <p:nvSpPr>
          <p:cNvPr id="4" name="Oval 3"/>
          <p:cNvSpPr/>
          <p:nvPr/>
        </p:nvSpPr>
        <p:spPr>
          <a:xfrm>
            <a:off x="3248025" y="3378835"/>
            <a:ext cx="5067300" cy="1134745"/>
          </a:xfrm>
          <a:prstGeom prst="ellipse">
            <a:avLst/>
          </a:prstGeom>
          <a:pattFill prst="ltUpDiag">
            <a:fgClr>
              <a:schemeClr val="tx1"/>
            </a:fgClr>
            <a:bgClr>
              <a:schemeClr val="accent2">
                <a:lumMod val="75000"/>
              </a:schemeClr>
            </a:bgClr>
          </a:patt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000" b="1" dirty="0" smtClean="0">
                <a:latin typeface="Arial" panose="020B0604020202020204"/>
                <a:cs typeface="Arial" panose="020B0604020202020204"/>
              </a:rPr>
              <a:t>MERCHANDISER</a:t>
            </a:r>
            <a:endParaRPr lang="en-US" sz="3000" b="1" dirty="0">
              <a:latin typeface="Arial" panose="020B0604020202020204"/>
              <a:cs typeface="Arial" panose="020B0604020202020204"/>
            </a:endParaRPr>
          </a:p>
        </p:txBody>
      </p:sp>
      <p:sp>
        <p:nvSpPr>
          <p:cNvPr id="5" name="Rectangle 2"/>
          <p:cNvSpPr/>
          <p:nvPr/>
        </p:nvSpPr>
        <p:spPr>
          <a:xfrm>
            <a:off x="-16510" y="990600"/>
            <a:ext cx="4693920" cy="2003425"/>
          </a:xfrm>
          <a:prstGeom prst="rect">
            <a:avLst/>
          </a:prstGeom>
          <a:solidFill>
            <a:schemeClr val="accent2">
              <a:lumMod val="20000"/>
              <a:lumOff val="8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just"/>
            <a:r>
              <a:rPr lang="en-US" sz="2000" dirty="0" err="1" smtClean="0">
                <a:solidFill>
                  <a:srgbClr val="0000FF"/>
                </a:solidFill>
                <a:latin typeface="Arial" panose="020B0604020202020204"/>
                <a:cs typeface="Arial" panose="020B0604020202020204"/>
              </a:rPr>
              <a:t>Là</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đầu</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mối</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thông</a:t>
            </a:r>
            <a:r>
              <a:rPr lang="en-US" sz="2000" dirty="0" smtClean="0">
                <a:solidFill>
                  <a:srgbClr val="0000FF"/>
                </a:solidFill>
                <a:latin typeface="Arial" panose="020B0604020202020204"/>
                <a:cs typeface="Arial" panose="020B0604020202020204"/>
              </a:rPr>
              <a:t> tin:</a:t>
            </a:r>
            <a:endParaRPr lang="en-US" sz="2000" dirty="0" smtClean="0">
              <a:solidFill>
                <a:srgbClr val="0000FF"/>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trực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từ</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khách</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hàng</a:t>
            </a:r>
            <a:r>
              <a:rPr lang="en-US" sz="2000" dirty="0" smtClean="0">
                <a:solidFill>
                  <a:schemeClr val="tx1"/>
                </a:solidFill>
                <a:latin typeface="Arial" panose="020B0604020202020204"/>
                <a:cs typeface="Arial" panose="020B0604020202020204"/>
              </a:rPr>
              <a:t>,</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Chuyển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tải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những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 </a:t>
            </a:r>
            <a:r>
              <a:rPr lang="en-US" sz="2000" dirty="0" err="1" smtClean="0">
                <a:solidFill>
                  <a:schemeClr val="tx1"/>
                </a:solidFill>
                <a:latin typeface="Arial" panose="020B0604020202020204"/>
                <a:cs typeface="Arial" panose="020B0604020202020204"/>
              </a:rPr>
              <a:t>liên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quan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các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bộ</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phận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cung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ứng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máy</a:t>
            </a:r>
            <a:r>
              <a:rPr lang="en-US" sz="2000" dirty="0" smtClean="0">
                <a:solidFill>
                  <a:schemeClr val="tx1"/>
                </a:solidFill>
                <a:latin typeface="Arial" panose="020B0604020202020204"/>
                <a:cs typeface="Arial" panose="020B0604020202020204"/>
              </a:rPr>
              <a:t> SX.</a:t>
            </a:r>
            <a:endParaRPr lang="en-US" sz="2000" dirty="0">
              <a:solidFill>
                <a:schemeClr val="tx1"/>
              </a:solidFill>
              <a:latin typeface="Arial" panose="020B0604020202020204"/>
              <a:cs typeface="Arial" panose="020B0604020202020204"/>
            </a:endParaRPr>
          </a:p>
        </p:txBody>
      </p:sp>
      <p:sp>
        <p:nvSpPr>
          <p:cNvPr id="6" name="Rectangle 3"/>
          <p:cNvSpPr/>
          <p:nvPr/>
        </p:nvSpPr>
        <p:spPr>
          <a:xfrm>
            <a:off x="6694170" y="1050290"/>
            <a:ext cx="4698365" cy="2003425"/>
          </a:xfrm>
          <a:prstGeom prst="rect">
            <a:avLst/>
          </a:prstGeom>
          <a:solidFill>
            <a:srgbClr val="FFFFCC"/>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mọi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tiếp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được</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Phản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hồi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phổ</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bộ</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một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a:t>
            </a:r>
            <a:endParaRPr lang="en-US" sz="2000" dirty="0">
              <a:solidFill>
                <a:srgbClr val="000000"/>
              </a:solidFill>
              <a:latin typeface="Arial" panose="020B0604020202020204"/>
              <a:cs typeface="Arial" panose="020B0604020202020204"/>
            </a:endParaRPr>
          </a:p>
        </p:txBody>
      </p:sp>
      <p:sp>
        <p:nvSpPr>
          <p:cNvPr id="8" name="Rectangle 5"/>
          <p:cNvSpPr/>
          <p:nvPr/>
        </p:nvSpPr>
        <p:spPr>
          <a:xfrm>
            <a:off x="6694170" y="4859655"/>
            <a:ext cx="4697730" cy="2002790"/>
          </a:xfrm>
          <a:prstGeom prst="rect">
            <a:avLst/>
          </a:prstGeom>
          <a:solidFill>
            <a:srgbClr val="99FF99"/>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Thương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đàm</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với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khách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hàng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cung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cấp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ĐH.</a:t>
            </a:r>
            <a:endParaRPr lang="en-US" sz="2000" dirty="0">
              <a:solidFill>
                <a:srgbClr val="000000"/>
              </a:solidFill>
              <a:latin typeface="Arial" panose="020B0604020202020204"/>
              <a:cs typeface="Arial" panose="020B0604020202020204"/>
            </a:endParaRPr>
          </a:p>
        </p:txBody>
      </p:sp>
      <p:sp>
        <p:nvSpPr>
          <p:cNvPr id="9" name="Right Arrow 8"/>
          <p:cNvSpPr/>
          <p:nvPr/>
        </p:nvSpPr>
        <p:spPr>
          <a:xfrm rot="19313466">
            <a:off x="7827645" y="307784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0" name="Right Arrow 9"/>
          <p:cNvSpPr/>
          <p:nvPr/>
        </p:nvSpPr>
        <p:spPr>
          <a:xfrm rot="14125564">
            <a:off x="3178810" y="3014345"/>
            <a:ext cx="685165" cy="534670"/>
          </a:xfrm>
          <a:prstGeom prst="rightArrow">
            <a:avLst/>
          </a:prstGeom>
          <a:solidFill>
            <a:schemeClr val="tx1">
              <a:lumMod val="65000"/>
              <a:lumOff val="35000"/>
            </a:schemeClr>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1" name="Right Arrow 10"/>
          <p:cNvSpPr/>
          <p:nvPr/>
        </p:nvSpPr>
        <p:spPr>
          <a:xfrm rot="2857854">
            <a:off x="7748905" y="4326890"/>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2" name="Right Arrow 11"/>
          <p:cNvSpPr/>
          <p:nvPr/>
        </p:nvSpPr>
        <p:spPr>
          <a:xfrm rot="8010903">
            <a:off x="3163570" y="432625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3" name="TextBox 11"/>
          <p:cNvSpPr txBox="1"/>
          <p:nvPr/>
        </p:nvSpPr>
        <p:spPr>
          <a:xfrm>
            <a:off x="9738995" y="4483100"/>
            <a:ext cx="184785" cy="369570"/>
          </a:xfrm>
          <a:prstGeom prst="rect">
            <a:avLst/>
          </a:prstGeom>
          <a:noFill/>
        </p:spPr>
        <p:txBody>
          <a:bodyPr wrap="none" rtlCol="0">
            <a:spAutoFit/>
          </a:bodyPr>
          <a:lstStyle/>
          <a:p>
            <a:endParaRPr lang="en-US" dirty="0"/>
          </a:p>
        </p:txBody>
      </p:sp>
      <p:sp>
        <p:nvSpPr>
          <p:cNvPr id="14" name="Title 13"/>
          <p:cNvSpPr>
            <a:spLocks noGrp="1"/>
          </p:cNvSpPr>
          <p:nvPr>
            <p:ph type="title"/>
          </p:nvPr>
        </p:nvSpPr>
        <p:spPr>
          <a:xfrm>
            <a:off x="1473958" y="209550"/>
            <a:ext cx="8911988" cy="582613"/>
          </a:xfrm>
        </p:spPr>
        <p:txBody>
          <a:bodyPr/>
          <a:lstStyle/>
          <a:p>
            <a:r>
              <a:rPr lang="vi-VN" altLang="en-US" b="1">
                <a:solidFill>
                  <a:srgbClr val="CC3300"/>
                </a:solidFill>
                <a:sym typeface="+mn-ea"/>
              </a:rPr>
              <a:t>2.1.</a:t>
            </a:r>
            <a:r>
              <a:rPr lang="en-US" altLang="vi-VN" b="1">
                <a:solidFill>
                  <a:srgbClr val="CC3300"/>
                </a:solidFill>
                <a:sym typeface="+mn-ea"/>
              </a:rPr>
              <a:t>3</a:t>
            </a:r>
            <a:r>
              <a:rPr lang="vi-VN" altLang="en-US" b="1">
                <a:solidFill>
                  <a:srgbClr val="CC3300"/>
                </a:solidFill>
                <a:sym typeface="+mn-ea"/>
              </a:rPr>
              <a:t> </a:t>
            </a:r>
            <a:r>
              <a:rPr lang="en-US" altLang="vi-VN" b="1">
                <a:solidFill>
                  <a:srgbClr val="CC3300"/>
                </a:solidFill>
                <a:sym typeface="+mn-ea"/>
              </a:rPr>
              <a:t>Nhiệm vụ</a:t>
            </a:r>
            <a:r>
              <a:rPr lang="vi-VN" altLang="en-US" b="1">
                <a:solidFill>
                  <a:srgbClr val="CC3300"/>
                </a:solidFill>
                <a:sym typeface="+mn-ea"/>
              </a:rPr>
              <a:t> </a:t>
            </a:r>
            <a:r>
              <a:rPr lang="en-US" altLang="vi-VN" b="1" dirty="0">
                <a:solidFill>
                  <a:srgbClr val="CC3300"/>
                </a:solidFill>
                <a:sym typeface="+mn-ea"/>
              </a:rPr>
              <a:t>của nhân viên quản lý đơn hàng ngành May</a:t>
            </a:r>
            <a:r>
              <a:rPr lang="vi-VN" altLang="en-US" b="1">
                <a:solidFill>
                  <a:srgbClr val="CC3300"/>
                </a:solidFill>
                <a:sym typeface="+mn-ea"/>
              </a:rPr>
              <a:t>:</a:t>
            </a:r>
            <a:endParaRPr lang="en-US" b="1">
              <a:solidFill>
                <a:srgbClr val="CC3300"/>
              </a:solidFill>
            </a:endParaRPr>
          </a:p>
        </p:txBody>
      </p:sp>
      <p:pic>
        <p:nvPicPr>
          <p:cNvPr id="16" name="Picture 1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ircle(in)">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ox(in)">
                                      <p:cBhvr>
                                        <p:cTn id="41" dur="2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circle(in)">
                                      <p:cBhvr>
                                        <p:cTn id="46" dur="2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box(in)">
                                      <p:cBhvr>
                                        <p:cTn id="5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7" grpId="1" animBg="1"/>
      <p:bldP spid="4" grpId="0" bldLvl="0" animBg="1"/>
      <p:bldP spid="4" grpId="1" animBg="1"/>
      <p:bldP spid="5" grpId="0" bldLvl="0" animBg="1"/>
      <p:bldP spid="5" grpId="1" animBg="1"/>
      <p:bldP spid="6" grpId="0" bldLvl="0" animBg="1"/>
      <p:bldP spid="6" grpId="1" animBg="1"/>
      <p:bldP spid="8" grpId="0" bldLvl="0" animBg="1"/>
      <p:bldP spid="8" grpId="1" animBg="1"/>
      <p:bldP spid="9" grpId="0" bldLvl="0" animBg="1"/>
      <p:bldP spid="9" grpId="1" animBg="1"/>
      <p:bldP spid="10" grpId="0" bldLvl="0" animBg="1"/>
      <p:bldP spid="10" grpId="1" animBg="1"/>
      <p:bldP spid="11" grpId="0" bldLvl="0" animBg="1"/>
      <p:bldP spid="11" grpId="1" animBg="1"/>
      <p:bldP spid="12" grpId="0" bldLvl="0" animBg="1"/>
      <p:bldP spid="12" grpId="1" animBg="1"/>
      <p:bldP spid="14" grpId="0"/>
      <p:bldP spid="14"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1265" y="297815"/>
            <a:ext cx="8966580" cy="582930"/>
          </a:xfrm>
        </p:spPr>
        <p:txBody>
          <a:bodyPr/>
          <a:lstStyle/>
          <a:p>
            <a:r>
              <a:rPr lang="vi-VN" altLang="en-US" b="1">
                <a:solidFill>
                  <a:srgbClr val="CC3300"/>
                </a:solidFill>
              </a:rPr>
              <a:t>2.1.3 Nhiệm vụ </a:t>
            </a:r>
            <a:r>
              <a:rPr lang="en-US" altLang="vi-VN" b="1" dirty="0">
                <a:solidFill>
                  <a:srgbClr val="CC3300"/>
                </a:solidFill>
                <a:sym typeface="+mn-ea"/>
              </a:rPr>
              <a:t>của nhân viên quản lý đơn hàng ngành May</a:t>
            </a:r>
            <a:r>
              <a:rPr lang="vi-VN" altLang="en-US" b="1">
                <a:solidFill>
                  <a:srgbClr val="CC3300"/>
                </a:solidFill>
                <a:sym typeface="+mn-ea"/>
              </a:rPr>
              <a:t>:</a:t>
            </a:r>
            <a:endParaRPr lang="vi-VN" altLang="en-US" b="1">
              <a:solidFill>
                <a:srgbClr val="CC3300"/>
              </a:solidFill>
            </a:endParaRPr>
          </a:p>
        </p:txBody>
      </p:sp>
      <p:sp>
        <p:nvSpPr>
          <p:cNvPr id="5" name="Content Placeholder 4"/>
          <p:cNvSpPr>
            <a:spLocks noGrp="1"/>
          </p:cNvSpPr>
          <p:nvPr>
            <p:ph idx="1"/>
          </p:nvPr>
        </p:nvSpPr>
        <p:spPr>
          <a:xfrm>
            <a:off x="137795" y="1355090"/>
            <a:ext cx="7892170" cy="5408589"/>
          </a:xfrm>
        </p:spPr>
        <p:txBody>
          <a:bodyPr/>
          <a:lstStyle/>
          <a:p>
            <a:pPr algn="just"/>
            <a:r>
              <a:rPr lang="en-US" sz="2400"/>
              <a:t>Liên hệ với khách hàng trong việc phát triển mẫu hàng mới, gửi mẫu và tiếp nhận đơn đặt hàng sản xuất đại trà. Đảm bảo tất cả các giai đoạn làm mẫu phải đạt chất lượng theo yêu cầu của </a:t>
            </a:r>
            <a:r>
              <a:rPr lang="en-US" sz="2400">
                <a:sym typeface="+mn-ea"/>
              </a:rPr>
              <a:t>khách hàng</a:t>
            </a:r>
            <a:r>
              <a:rPr lang="en-US" sz="2400" smtClean="0"/>
              <a:t>.</a:t>
            </a:r>
            <a:endParaRPr lang="en-US" sz="2400" smtClean="0"/>
          </a:p>
          <a:p>
            <a:pPr marL="0" indent="0" algn="just">
              <a:buNone/>
            </a:pPr>
            <a:endParaRPr lang="en-US" sz="500" smtClean="0"/>
          </a:p>
          <a:p>
            <a:pPr algn="just"/>
            <a:r>
              <a:rPr lang="en-US" sz="2400" smtClean="0"/>
              <a:t>Liên </a:t>
            </a:r>
            <a:r>
              <a:rPr lang="en-US" sz="2400"/>
              <a:t>hệ với nhà cung cấp trong việc phát triển mẫu NPL (Lab dips vải, làm mẫu phụ liệu), đặt hàng và giải quyết các vấn đề phát sinh liên quan đến số lượng, </a:t>
            </a:r>
            <a:r>
              <a:rPr lang="en-US" sz="2400" smtClean="0"/>
              <a:t>chất </a:t>
            </a:r>
            <a:r>
              <a:rPr lang="en-US" sz="2400"/>
              <a:t>lượng và tiến độ nhập NPL</a:t>
            </a:r>
            <a:r>
              <a:rPr lang="en-US" sz="2400" smtClean="0"/>
              <a:t>.</a:t>
            </a:r>
            <a:endParaRPr lang="en-US" sz="2400" smtClean="0"/>
          </a:p>
          <a:p>
            <a:pPr marL="0" indent="0" algn="just">
              <a:buNone/>
            </a:pPr>
            <a:endParaRPr lang="en-US" sz="500" smtClean="0"/>
          </a:p>
          <a:p>
            <a:pPr algn="just"/>
            <a:r>
              <a:rPr lang="en-US" sz="2400">
                <a:sym typeface="+mn-ea"/>
              </a:rPr>
              <a:t>Phối hợp với các bộ phận để chuẩn bị tốt hồ sơ, tài liệu kĩ thuật, rập, sơ đồ, mẫu, … cho sản xuất</a:t>
            </a:r>
            <a:r>
              <a:rPr lang="en-US" sz="2400" smtClean="0">
                <a:sym typeface="+mn-ea"/>
              </a:rPr>
              <a:t>.</a:t>
            </a:r>
            <a:endParaRPr lang="en-US" sz="2400" smtClean="0">
              <a:sym typeface="+mn-ea"/>
            </a:endParaRPr>
          </a:p>
          <a:p>
            <a:pPr marL="0" indent="0" algn="just">
              <a:buNone/>
            </a:pPr>
            <a:endParaRPr lang="en-US" sz="500">
              <a:sym typeface="+mn-ea"/>
            </a:endParaRPr>
          </a:p>
          <a:p>
            <a:pPr algn="just"/>
            <a:r>
              <a:rPr lang="en-US" sz="2400">
                <a:sym typeface="+mn-ea"/>
              </a:rPr>
              <a:t>Ghi nhận và xử lý kịp thời những phản hồi từ khách hàng và nhà máy nhằm hạn chế thấp nhất những rủi ro phát sinh trong quá trình sản xuất</a:t>
            </a:r>
            <a:r>
              <a:rPr lang="en-US" sz="2400" smtClean="0">
                <a:sym typeface="+mn-ea"/>
              </a:rPr>
              <a:t>.</a:t>
            </a:r>
            <a:endParaRPr lang="en-US" sz="2400">
              <a:sym typeface="+mn-ea"/>
            </a:endParaRPr>
          </a:p>
        </p:txBody>
      </p:sp>
      <p:pic>
        <p:nvPicPr>
          <p:cNvPr id="4" name="Content Placeholder 3"/>
          <p:cNvPicPr>
            <a:picLocks noGrp="1" noChangeAspect="1"/>
          </p:cNvPicPr>
          <p:nvPr>
            <p:ph sz="half" idx="2"/>
          </p:nvPr>
        </p:nvPicPr>
        <p:blipFill>
          <a:blip r:embed="rId1"/>
          <a:stretch>
            <a:fillRect/>
          </a:stretch>
        </p:blipFill>
        <p:spPr>
          <a:xfrm>
            <a:off x="7966075" y="981075"/>
            <a:ext cx="3324860" cy="4613275"/>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box(in)">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box(in)">
                                      <p:cBhvr>
                                        <p:cTn id="21" dur="20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box(in)">
                                      <p:cBhvr>
                                        <p:cTn id="26" dur="2000"/>
                                        <p:tgtEl>
                                          <p:spTgt spid="5">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box(in)">
                                      <p:cBhvr>
                                        <p:cTn id="31" dur="20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build="p"/>
      <p:bldP spid="5"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986" y="1325017"/>
            <a:ext cx="9859484" cy="5291730"/>
          </a:xfrm>
        </p:spPr>
        <p:txBody>
          <a:bodyPr/>
          <a:lstStyle/>
          <a:p>
            <a:pPr algn="just"/>
            <a:r>
              <a:rPr lang="en-US" sz="2800" dirty="0" err="1" smtClean="0">
                <a:sym typeface="+mn-ea"/>
              </a:rPr>
              <a:t>Đảm</a:t>
            </a:r>
            <a:r>
              <a:rPr lang="en-US" sz="2800" dirty="0" smtClean="0">
                <a:sym typeface="+mn-ea"/>
              </a:rPr>
              <a:t> </a:t>
            </a:r>
            <a:r>
              <a:rPr lang="en-US" sz="2800" dirty="0" err="1">
                <a:sym typeface="+mn-ea"/>
              </a:rPr>
              <a:t>bảo</a:t>
            </a:r>
            <a:r>
              <a:rPr lang="en-US" sz="2800" dirty="0">
                <a:sym typeface="+mn-ea"/>
              </a:rPr>
              <a:t> </a:t>
            </a:r>
            <a:r>
              <a:rPr lang="en-US" sz="2800" dirty="0" err="1">
                <a:sym typeface="+mn-ea"/>
              </a:rPr>
              <a:t>các</a:t>
            </a:r>
            <a:r>
              <a:rPr lang="en-US" sz="2800" dirty="0">
                <a:sym typeface="+mn-ea"/>
              </a:rPr>
              <a:t> </a:t>
            </a:r>
            <a:r>
              <a:rPr lang="en-US" sz="2800" dirty="0" err="1">
                <a:sym typeface="+mn-ea"/>
              </a:rPr>
              <a:t>thông</a:t>
            </a:r>
            <a:r>
              <a:rPr lang="en-US" sz="2800" dirty="0">
                <a:sym typeface="+mn-ea"/>
              </a:rPr>
              <a:t> tin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được</a:t>
            </a:r>
            <a:r>
              <a:rPr lang="en-US" sz="2800" dirty="0">
                <a:sym typeface="+mn-ea"/>
              </a:rPr>
              <a:t> </a:t>
            </a:r>
            <a:r>
              <a:rPr lang="en-US" sz="2800" dirty="0" err="1">
                <a:sym typeface="+mn-ea"/>
              </a:rPr>
              <a:t>giải</a:t>
            </a:r>
            <a:r>
              <a:rPr lang="en-US" sz="2800" dirty="0">
                <a:sym typeface="+mn-ea"/>
              </a:rPr>
              <a:t> </a:t>
            </a:r>
            <a:r>
              <a:rPr lang="en-US" sz="2800" dirty="0" err="1">
                <a:sym typeface="+mn-ea"/>
              </a:rPr>
              <a:t>quyết</a:t>
            </a:r>
            <a:r>
              <a:rPr lang="en-US" sz="2800" dirty="0">
                <a:sym typeface="+mn-ea"/>
              </a:rPr>
              <a:t> </a:t>
            </a:r>
            <a:r>
              <a:rPr lang="en-US" sz="2800" dirty="0" err="1">
                <a:sym typeface="+mn-ea"/>
              </a:rPr>
              <a:t>kịp</a:t>
            </a:r>
            <a:r>
              <a:rPr lang="en-US" sz="2800" dirty="0">
                <a:sym typeface="+mn-ea"/>
              </a:rPr>
              <a:t> </a:t>
            </a:r>
            <a:r>
              <a:rPr lang="en-US" sz="2800" dirty="0" err="1">
                <a:sym typeface="+mn-ea"/>
              </a:rPr>
              <a:t>thời</a:t>
            </a:r>
            <a:r>
              <a:rPr lang="en-US" sz="2800" dirty="0">
                <a:sym typeface="+mn-ea"/>
              </a:rPr>
              <a:t>, </a:t>
            </a:r>
            <a:r>
              <a:rPr lang="en-US" sz="2800" dirty="0" err="1">
                <a:sym typeface="+mn-ea"/>
              </a:rPr>
              <a:t>tránh</a:t>
            </a:r>
            <a:r>
              <a:rPr lang="en-US" sz="2800" dirty="0">
                <a:sym typeface="+mn-ea"/>
              </a:rPr>
              <a:t> </a:t>
            </a:r>
            <a:r>
              <a:rPr lang="en-US" sz="2800" dirty="0" err="1">
                <a:sym typeface="+mn-ea"/>
              </a:rPr>
              <a:t>mọi</a:t>
            </a:r>
            <a:r>
              <a:rPr lang="en-US" sz="2800" dirty="0">
                <a:sym typeface="+mn-ea"/>
              </a:rPr>
              <a:t> </a:t>
            </a:r>
            <a:r>
              <a:rPr lang="en-US" sz="2800" dirty="0" err="1">
                <a:sym typeface="+mn-ea"/>
              </a:rPr>
              <a:t>sự</a:t>
            </a:r>
            <a:r>
              <a:rPr lang="en-US" sz="2800" dirty="0">
                <a:sym typeface="+mn-ea"/>
              </a:rPr>
              <a:t> </a:t>
            </a:r>
            <a:r>
              <a:rPr lang="en-US" sz="2800" dirty="0" err="1">
                <a:sym typeface="+mn-ea"/>
              </a:rPr>
              <a:t>trì</a:t>
            </a:r>
            <a:r>
              <a:rPr lang="en-US" sz="2800" dirty="0">
                <a:sym typeface="+mn-ea"/>
              </a:rPr>
              <a:t> </a:t>
            </a:r>
            <a:r>
              <a:rPr lang="en-US" sz="2800" dirty="0" err="1">
                <a:sym typeface="+mn-ea"/>
              </a:rPr>
              <a:t>hoãn</a:t>
            </a:r>
            <a:r>
              <a:rPr lang="en-US" sz="2800" dirty="0">
                <a:sym typeface="+mn-ea"/>
              </a:rPr>
              <a:t> </a:t>
            </a:r>
            <a:r>
              <a:rPr lang="en-US" sz="2800" dirty="0" err="1">
                <a:sym typeface="+mn-ea"/>
              </a:rPr>
              <a:t>nhằm</a:t>
            </a:r>
            <a:r>
              <a:rPr lang="en-US" sz="2800" dirty="0">
                <a:sym typeface="+mn-ea"/>
              </a:rPr>
              <a:t> </a:t>
            </a:r>
            <a:r>
              <a:rPr lang="en-US" sz="2800" dirty="0" err="1">
                <a:sym typeface="+mn-ea"/>
              </a:rPr>
              <a:t>tạo</a:t>
            </a:r>
            <a:r>
              <a:rPr lang="en-US" sz="2800" dirty="0">
                <a:sym typeface="+mn-ea"/>
              </a:rPr>
              <a:t> </a:t>
            </a:r>
            <a:r>
              <a:rPr lang="en-US" sz="2800" dirty="0" err="1">
                <a:sym typeface="+mn-ea"/>
              </a:rPr>
              <a:t>mọi</a:t>
            </a:r>
            <a:r>
              <a:rPr lang="en-US" sz="2800" dirty="0">
                <a:sym typeface="+mn-ea"/>
              </a:rPr>
              <a:t> </a:t>
            </a:r>
            <a:r>
              <a:rPr lang="en-US" sz="2800" dirty="0" err="1">
                <a:sym typeface="+mn-ea"/>
              </a:rPr>
              <a:t>điều</a:t>
            </a:r>
            <a:r>
              <a:rPr lang="en-US" sz="2800" dirty="0">
                <a:sym typeface="+mn-ea"/>
              </a:rPr>
              <a:t> </a:t>
            </a:r>
            <a:r>
              <a:rPr lang="en-US" sz="2800" dirty="0" err="1">
                <a:sym typeface="+mn-ea"/>
              </a:rPr>
              <a:t>kiện</a:t>
            </a:r>
            <a:r>
              <a:rPr lang="en-US" sz="2800" dirty="0">
                <a:sym typeface="+mn-ea"/>
              </a:rPr>
              <a:t> </a:t>
            </a:r>
            <a:r>
              <a:rPr lang="en-US" sz="2800" dirty="0" err="1">
                <a:sym typeface="+mn-ea"/>
              </a:rPr>
              <a:t>thuận</a:t>
            </a:r>
            <a:r>
              <a:rPr lang="en-US" sz="2800" dirty="0">
                <a:sym typeface="+mn-ea"/>
              </a:rPr>
              <a:t> </a:t>
            </a:r>
            <a:r>
              <a:rPr lang="en-US" sz="2800" dirty="0" err="1">
                <a:sym typeface="+mn-ea"/>
              </a:rPr>
              <a:t>lợi</a:t>
            </a:r>
            <a:r>
              <a:rPr lang="en-US" sz="2800" dirty="0">
                <a:sym typeface="+mn-ea"/>
              </a:rPr>
              <a:t> </a:t>
            </a:r>
            <a:r>
              <a:rPr lang="en-US" sz="2800" dirty="0" err="1">
                <a:sym typeface="+mn-ea"/>
              </a:rPr>
              <a:t>cho</a:t>
            </a:r>
            <a:r>
              <a:rPr lang="en-US" sz="2800" dirty="0">
                <a:sym typeface="+mn-ea"/>
              </a:rPr>
              <a:t> </a:t>
            </a:r>
            <a:r>
              <a:rPr lang="en-US" sz="2800" dirty="0" err="1">
                <a:sym typeface="+mn-ea"/>
              </a:rPr>
              <a:t>các</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smtClean="0">
                <a:sym typeface="+mn-ea"/>
              </a:rPr>
              <a:t>.</a:t>
            </a:r>
            <a:endParaRPr lang="en-US" sz="2800" dirty="0" smtClean="0">
              <a:sym typeface="+mn-ea"/>
            </a:endParaRPr>
          </a:p>
          <a:p>
            <a:pPr marL="0" indent="0" algn="just">
              <a:buNone/>
            </a:pPr>
            <a:endParaRPr lang="en-US" sz="500" dirty="0" smtClean="0">
              <a:sym typeface="+mn-ea"/>
            </a:endParaRPr>
          </a:p>
          <a:p>
            <a:pPr algn="just"/>
            <a:r>
              <a:rPr lang="en-US" sz="2800" dirty="0" err="1">
                <a:sym typeface="+mn-ea"/>
              </a:rPr>
              <a:t>Chuẩn</a:t>
            </a:r>
            <a:r>
              <a:rPr lang="en-US" sz="2800" dirty="0">
                <a:sym typeface="+mn-ea"/>
              </a:rPr>
              <a:t> </a:t>
            </a:r>
            <a:r>
              <a:rPr lang="en-US" sz="2800" dirty="0" err="1">
                <a:sym typeface="+mn-ea"/>
              </a:rPr>
              <a:t>bị</a:t>
            </a:r>
            <a:r>
              <a:rPr lang="en-US" sz="2800" dirty="0">
                <a:sym typeface="+mn-ea"/>
              </a:rPr>
              <a:t> </a:t>
            </a:r>
            <a:r>
              <a:rPr lang="en-US" sz="2800" dirty="0" err="1">
                <a:sym typeface="+mn-ea"/>
              </a:rPr>
              <a:t>các</a:t>
            </a:r>
            <a:r>
              <a:rPr lang="en-US" sz="2800" dirty="0">
                <a:sym typeface="+mn-ea"/>
              </a:rPr>
              <a:t> </a:t>
            </a:r>
            <a:r>
              <a:rPr lang="en-US" sz="2800" dirty="0" err="1">
                <a:sym typeface="+mn-ea"/>
              </a:rPr>
              <a:t>hồ</a:t>
            </a:r>
            <a:r>
              <a:rPr lang="en-US" sz="2800" dirty="0">
                <a:sym typeface="+mn-ea"/>
              </a:rPr>
              <a:t> </a:t>
            </a:r>
            <a:r>
              <a:rPr lang="en-US" sz="2800" dirty="0" err="1">
                <a:sym typeface="+mn-ea"/>
              </a:rPr>
              <a:t>sơ</a:t>
            </a:r>
            <a:r>
              <a:rPr lang="en-US" sz="2800" dirty="0">
                <a:sym typeface="+mn-ea"/>
              </a:rPr>
              <a:t>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a:t>
            </a:r>
            <a:r>
              <a:rPr lang="en-US" sz="2800" dirty="0" err="1">
                <a:sym typeface="+mn-ea"/>
              </a:rPr>
              <a:t>đơn</a:t>
            </a:r>
            <a:r>
              <a:rPr lang="en-US" sz="2800" dirty="0">
                <a:sym typeface="+mn-ea"/>
              </a:rPr>
              <a:t> </a:t>
            </a:r>
            <a:r>
              <a:rPr lang="en-US" sz="2800" dirty="0" err="1">
                <a:sym typeface="+mn-ea"/>
              </a:rPr>
              <a:t>hàng</a:t>
            </a:r>
            <a:r>
              <a:rPr lang="en-US" sz="2800" dirty="0">
                <a:sym typeface="+mn-ea"/>
              </a:rPr>
              <a:t>, </a:t>
            </a:r>
            <a:r>
              <a:rPr lang="en-US" sz="2800" dirty="0" err="1">
                <a:sym typeface="+mn-ea"/>
              </a:rPr>
              <a:t>các</a:t>
            </a:r>
            <a:r>
              <a:rPr lang="en-US" sz="2800" dirty="0">
                <a:sym typeface="+mn-ea"/>
              </a:rPr>
              <a:t> </a:t>
            </a:r>
            <a:r>
              <a:rPr lang="en-US" sz="2800" dirty="0" err="1">
                <a:sym typeface="+mn-ea"/>
              </a:rPr>
              <a:t>đơn</a:t>
            </a:r>
            <a:r>
              <a:rPr lang="en-US" sz="2800" dirty="0">
                <a:sym typeface="+mn-ea"/>
              </a:rPr>
              <a:t> </a:t>
            </a:r>
            <a:r>
              <a:rPr lang="en-US" sz="2800" dirty="0" err="1">
                <a:sym typeface="+mn-ea"/>
              </a:rPr>
              <a:t>đặt</a:t>
            </a:r>
            <a:r>
              <a:rPr lang="en-US" sz="2800" dirty="0">
                <a:sym typeface="+mn-ea"/>
              </a:rPr>
              <a:t> </a:t>
            </a:r>
            <a:r>
              <a:rPr lang="en-US" sz="2800" dirty="0" err="1">
                <a:sym typeface="+mn-ea"/>
              </a:rPr>
              <a:t>hàng</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xây</a:t>
            </a:r>
            <a:r>
              <a:rPr lang="en-US" sz="2800" dirty="0">
                <a:sym typeface="+mn-ea"/>
              </a:rPr>
              <a:t> </a:t>
            </a:r>
            <a:r>
              <a:rPr lang="en-US" sz="2800" dirty="0" err="1">
                <a:sym typeface="+mn-ea"/>
              </a:rPr>
              <a:t>dựng</a:t>
            </a:r>
            <a:r>
              <a:rPr lang="en-US" sz="2800" dirty="0">
                <a:sym typeface="+mn-ea"/>
              </a:rPr>
              <a:t> </a:t>
            </a:r>
            <a:r>
              <a:rPr lang="en-US" sz="2800" dirty="0" err="1">
                <a:sym typeface="+mn-ea"/>
              </a:rPr>
              <a:t>tài</a:t>
            </a:r>
            <a:r>
              <a:rPr lang="en-US" sz="2800" dirty="0">
                <a:sym typeface="+mn-ea"/>
              </a:rPr>
              <a:t> </a:t>
            </a:r>
            <a:r>
              <a:rPr lang="en-US" sz="2800" dirty="0" err="1">
                <a:sym typeface="+mn-ea"/>
              </a:rPr>
              <a:t>liệu</a:t>
            </a:r>
            <a:r>
              <a:rPr lang="en-US" sz="2800" dirty="0">
                <a:sym typeface="+mn-ea"/>
              </a:rPr>
              <a:t> </a:t>
            </a:r>
            <a:r>
              <a:rPr lang="en-US" sz="2800" dirty="0" err="1">
                <a:sym typeface="+mn-ea"/>
              </a:rPr>
              <a:t>kỹ</a:t>
            </a:r>
            <a:r>
              <a:rPr lang="en-US" sz="2800" dirty="0">
                <a:sym typeface="+mn-ea"/>
              </a:rPr>
              <a:t> </a:t>
            </a:r>
            <a:r>
              <a:rPr lang="en-US" sz="2800" dirty="0" err="1">
                <a:sym typeface="+mn-ea"/>
              </a:rPr>
              <a:t>thuật</a:t>
            </a:r>
            <a:r>
              <a:rPr lang="en-US" sz="2800" dirty="0">
                <a:sym typeface="+mn-ea"/>
              </a:rPr>
              <a:t> </a:t>
            </a:r>
            <a:r>
              <a:rPr lang="en-US" sz="2800" dirty="0" err="1">
                <a:sym typeface="+mn-ea"/>
              </a:rPr>
              <a:t>theo</a:t>
            </a:r>
            <a:r>
              <a:rPr lang="en-US" sz="2800" dirty="0">
                <a:sym typeface="+mn-ea"/>
              </a:rPr>
              <a:t> </a:t>
            </a:r>
            <a:r>
              <a:rPr lang="en-US" sz="2800" dirty="0" err="1">
                <a:sym typeface="+mn-ea"/>
              </a:rPr>
              <a:t>các</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a:sym typeface="+mn-ea"/>
              </a:rPr>
              <a:t>.</a:t>
            </a:r>
            <a:endParaRPr lang="en-US" sz="2800" dirty="0">
              <a:sym typeface="+mn-ea"/>
            </a:endParaRPr>
          </a:p>
          <a:p>
            <a:pPr marL="0" indent="0" algn="just">
              <a:buNone/>
            </a:pPr>
            <a:endParaRPr lang="en-US" sz="500" dirty="0"/>
          </a:p>
          <a:p>
            <a:pPr algn="just"/>
            <a:r>
              <a:rPr lang="en-US" sz="2800" dirty="0" err="1">
                <a:sym typeface="+mn-ea"/>
              </a:rPr>
              <a:t>Tư</a:t>
            </a:r>
            <a:r>
              <a:rPr lang="en-US" sz="2800" dirty="0">
                <a:sym typeface="+mn-ea"/>
              </a:rPr>
              <a:t> </a:t>
            </a:r>
            <a:r>
              <a:rPr lang="en-US" sz="2800" dirty="0" err="1">
                <a:sym typeface="+mn-ea"/>
              </a:rPr>
              <a:t>vấn</a:t>
            </a:r>
            <a:r>
              <a:rPr lang="en-US" sz="2800" dirty="0">
                <a:sym typeface="+mn-ea"/>
              </a:rPr>
              <a:t> </a:t>
            </a:r>
            <a:r>
              <a:rPr lang="en-US" sz="2800" dirty="0" err="1">
                <a:sym typeface="+mn-ea"/>
              </a:rPr>
              <a:t>và</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chất</a:t>
            </a:r>
            <a:r>
              <a:rPr lang="en-US" sz="2800" dirty="0">
                <a:sym typeface="+mn-ea"/>
              </a:rPr>
              <a:t> </a:t>
            </a:r>
            <a:r>
              <a:rPr lang="en-US" sz="2800" dirty="0" err="1">
                <a:sym typeface="+mn-ea"/>
              </a:rPr>
              <a:t>lượng</a:t>
            </a:r>
            <a:r>
              <a:rPr lang="en-US" sz="2800" dirty="0">
                <a:sym typeface="+mn-ea"/>
              </a:rPr>
              <a:t> </a:t>
            </a:r>
            <a:r>
              <a:rPr lang="en-US" sz="2800" dirty="0" err="1">
                <a:sym typeface="+mn-ea"/>
              </a:rPr>
              <a:t>về</a:t>
            </a:r>
            <a:r>
              <a:rPr lang="en-US" sz="2800" dirty="0">
                <a:sym typeface="+mn-ea"/>
              </a:rPr>
              <a:t> </a:t>
            </a:r>
            <a:r>
              <a:rPr lang="en-US" sz="2800" dirty="0" err="1" smtClean="0">
                <a:sym typeface="+mn-ea"/>
              </a:rPr>
              <a:t>mức</a:t>
            </a:r>
            <a:r>
              <a:rPr lang="en-US" sz="2800" dirty="0" smtClean="0">
                <a:sym typeface="+mn-ea"/>
              </a:rPr>
              <a:t> tiêu chuẩn chất lượng (</a:t>
            </a:r>
            <a:r>
              <a:rPr lang="en-US" sz="2800" dirty="0">
                <a:sym typeface="+mn-ea"/>
              </a:rPr>
              <a:t>CL) </a:t>
            </a:r>
            <a:r>
              <a:rPr lang="en-US" sz="2800" dirty="0" err="1">
                <a:sym typeface="+mn-ea"/>
              </a:rPr>
              <a:t>của</a:t>
            </a:r>
            <a:r>
              <a:rPr lang="en-US" sz="2800" dirty="0">
                <a:sym typeface="+mn-ea"/>
              </a:rPr>
              <a:t> </a:t>
            </a:r>
            <a:r>
              <a:rPr lang="en-US" sz="2800" dirty="0" err="1">
                <a:sym typeface="+mn-ea"/>
              </a:rPr>
              <a:t>từng</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a:sym typeface="+mn-ea"/>
              </a:rPr>
              <a:t>, </a:t>
            </a:r>
            <a:r>
              <a:rPr lang="en-US" sz="2800" dirty="0" err="1">
                <a:sym typeface="+mn-ea"/>
              </a:rPr>
              <a:t>từng</a:t>
            </a:r>
            <a:r>
              <a:rPr lang="en-US" sz="2800" dirty="0">
                <a:sym typeface="+mn-ea"/>
              </a:rPr>
              <a:t> </a:t>
            </a:r>
            <a:r>
              <a:rPr lang="en-US" sz="2800" dirty="0" err="1">
                <a:sym typeface="+mn-ea"/>
              </a:rPr>
              <a:t>đơn</a:t>
            </a:r>
            <a:r>
              <a:rPr lang="en-US" sz="2800" dirty="0">
                <a:sym typeface="+mn-ea"/>
              </a:rPr>
              <a:t> </a:t>
            </a:r>
            <a:r>
              <a:rPr lang="en-US" sz="2800" dirty="0" err="1">
                <a:sym typeface="+mn-ea"/>
              </a:rPr>
              <a:t>hàng</a:t>
            </a:r>
            <a:r>
              <a:rPr lang="en-US" sz="2800" dirty="0">
                <a:sym typeface="+mn-ea"/>
              </a:rPr>
              <a:t>. </a:t>
            </a:r>
            <a:r>
              <a:rPr lang="en-US" sz="2800" dirty="0" err="1">
                <a:sym typeface="+mn-ea"/>
              </a:rPr>
              <a:t>Làm</a:t>
            </a:r>
            <a:r>
              <a:rPr lang="en-US" sz="2800" dirty="0">
                <a:sym typeface="+mn-ea"/>
              </a:rPr>
              <a:t> </a:t>
            </a:r>
            <a:r>
              <a:rPr lang="en-US" sz="2800" dirty="0" err="1">
                <a:sym typeface="+mn-ea"/>
              </a:rPr>
              <a:t>trung</a:t>
            </a:r>
            <a:r>
              <a:rPr lang="en-US" sz="2800" dirty="0">
                <a:sym typeface="+mn-ea"/>
              </a:rPr>
              <a:t> </a:t>
            </a:r>
            <a:r>
              <a:rPr lang="en-US" sz="2800" dirty="0" err="1">
                <a:sym typeface="+mn-ea"/>
              </a:rPr>
              <a:t>gian</a:t>
            </a:r>
            <a:r>
              <a:rPr lang="en-US" sz="2800" dirty="0">
                <a:sym typeface="+mn-ea"/>
              </a:rPr>
              <a:t> </a:t>
            </a:r>
            <a:r>
              <a:rPr lang="en-US" sz="2800" dirty="0" err="1">
                <a:sym typeface="+mn-ea"/>
              </a:rPr>
              <a:t>giữa</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và</a:t>
            </a:r>
            <a:r>
              <a:rPr lang="en-US" sz="2800" dirty="0">
                <a:sym typeface="+mn-ea"/>
              </a:rPr>
              <a:t> </a:t>
            </a:r>
            <a:r>
              <a:rPr lang="en-US" sz="2800" dirty="0" smtClean="0">
                <a:sym typeface="+mn-ea"/>
              </a:rPr>
              <a:t>CL </a:t>
            </a:r>
            <a:r>
              <a:rPr lang="en-US" sz="2800" dirty="0" err="1">
                <a:sym typeface="+mn-ea"/>
              </a:rPr>
              <a:t>trong</a:t>
            </a:r>
            <a:r>
              <a:rPr lang="en-US" sz="2800" dirty="0">
                <a:sym typeface="+mn-ea"/>
              </a:rPr>
              <a:t> </a:t>
            </a:r>
            <a:r>
              <a:rPr lang="en-US" sz="2800" dirty="0" err="1">
                <a:sym typeface="+mn-ea"/>
              </a:rPr>
              <a:t>việc</a:t>
            </a:r>
            <a:r>
              <a:rPr lang="en-US" sz="2800" dirty="0">
                <a:sym typeface="+mn-ea"/>
              </a:rPr>
              <a:t> </a:t>
            </a:r>
            <a:r>
              <a:rPr lang="en-US" sz="2800" dirty="0" err="1">
                <a:sym typeface="+mn-ea"/>
              </a:rPr>
              <a:t>giải</a:t>
            </a:r>
            <a:r>
              <a:rPr lang="en-US" sz="2800" dirty="0">
                <a:sym typeface="+mn-ea"/>
              </a:rPr>
              <a:t> </a:t>
            </a:r>
            <a:r>
              <a:rPr lang="en-US" sz="2800" dirty="0" err="1">
                <a:sym typeface="+mn-ea"/>
              </a:rPr>
              <a:t>quyết</a:t>
            </a:r>
            <a:r>
              <a:rPr lang="en-US" sz="2800" dirty="0">
                <a:sym typeface="+mn-ea"/>
              </a:rPr>
              <a:t> </a:t>
            </a:r>
            <a:r>
              <a:rPr lang="en-US" sz="2800" dirty="0" err="1">
                <a:sym typeface="+mn-ea"/>
              </a:rPr>
              <a:t>các</a:t>
            </a:r>
            <a:r>
              <a:rPr lang="en-US" sz="2800" dirty="0">
                <a:sym typeface="+mn-ea"/>
              </a:rPr>
              <a:t> </a:t>
            </a:r>
            <a:r>
              <a:rPr lang="en-US" sz="2800" dirty="0" err="1">
                <a:sym typeface="+mn-ea"/>
              </a:rPr>
              <a:t>vấn</a:t>
            </a:r>
            <a:r>
              <a:rPr lang="en-US" sz="2800" dirty="0">
                <a:sym typeface="+mn-ea"/>
              </a:rPr>
              <a:t> </a:t>
            </a:r>
            <a:r>
              <a:rPr lang="en-US" sz="2800" dirty="0" err="1">
                <a:sym typeface="+mn-ea"/>
              </a:rPr>
              <a:t>đề</a:t>
            </a:r>
            <a:r>
              <a:rPr lang="en-US" sz="2800" dirty="0">
                <a:sym typeface="+mn-ea"/>
              </a:rPr>
              <a:t>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CL </a:t>
            </a:r>
            <a:r>
              <a:rPr lang="en-US" sz="2800" dirty="0" err="1">
                <a:sym typeface="+mn-ea"/>
              </a:rPr>
              <a:t>để</a:t>
            </a:r>
            <a:r>
              <a:rPr lang="en-US" sz="2800" dirty="0">
                <a:sym typeface="+mn-ea"/>
              </a:rPr>
              <a:t> </a:t>
            </a:r>
            <a:r>
              <a:rPr lang="en-US" sz="2800" dirty="0" err="1">
                <a:sym typeface="+mn-ea"/>
              </a:rPr>
              <a:t>giao</a:t>
            </a:r>
            <a:r>
              <a:rPr lang="en-US" sz="2800" dirty="0">
                <a:sym typeface="+mn-ea"/>
              </a:rPr>
              <a:t> </a:t>
            </a:r>
            <a:r>
              <a:rPr lang="en-US" sz="2800" dirty="0" err="1">
                <a:sym typeface="+mn-ea"/>
              </a:rPr>
              <a:t>hàng</a:t>
            </a:r>
            <a:r>
              <a:rPr lang="en-US" sz="2800" dirty="0">
                <a:sym typeface="+mn-ea"/>
              </a:rPr>
              <a:t> </a:t>
            </a:r>
            <a:r>
              <a:rPr lang="en-US" sz="2800" dirty="0" err="1">
                <a:sym typeface="+mn-ea"/>
              </a:rPr>
              <a:t>đúng</a:t>
            </a:r>
            <a:r>
              <a:rPr lang="en-US" sz="2800" dirty="0">
                <a:sym typeface="+mn-ea"/>
              </a:rPr>
              <a:t> </a:t>
            </a:r>
            <a:r>
              <a:rPr lang="en-US" sz="2800" dirty="0" err="1">
                <a:sym typeface="+mn-ea"/>
              </a:rPr>
              <a:t>theo</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smtClean="0">
                <a:sym typeface="+mn-ea"/>
              </a:rPr>
              <a:t>.</a:t>
            </a:r>
            <a:endParaRPr lang="en-US" sz="2800" dirty="0"/>
          </a:p>
        </p:txBody>
      </p:sp>
      <p:sp>
        <p:nvSpPr>
          <p:cNvPr id="6" name="Title 1"/>
          <p:cNvSpPr>
            <a:spLocks noGrp="1"/>
          </p:cNvSpPr>
          <p:nvPr>
            <p:ph type="title"/>
          </p:nvPr>
        </p:nvSpPr>
        <p:spPr>
          <a:xfrm>
            <a:off x="1464765" y="328930"/>
            <a:ext cx="8966580" cy="582930"/>
          </a:xfrm>
        </p:spPr>
        <p:txBody>
          <a:bodyPr/>
          <a:lstStyle/>
          <a:p>
            <a:r>
              <a:rPr lang="vi-VN" altLang="en-US" b="1">
                <a:solidFill>
                  <a:srgbClr val="CC3300"/>
                </a:solidFill>
              </a:rPr>
              <a:t>2.1.3 Nhiệm vụ </a:t>
            </a:r>
            <a:r>
              <a:rPr lang="en-US" altLang="vi-VN" b="1" dirty="0">
                <a:solidFill>
                  <a:srgbClr val="CC3300"/>
                </a:solidFill>
                <a:sym typeface="+mn-ea"/>
              </a:rPr>
              <a:t>của nhân viên quản lý đơn hàng ngành May</a:t>
            </a:r>
            <a:r>
              <a:rPr lang="vi-VN" altLang="en-US" b="1">
                <a:solidFill>
                  <a:srgbClr val="CC3300"/>
                </a:solidFill>
                <a:sym typeface="+mn-ea"/>
              </a:rPr>
              <a:t>:</a:t>
            </a:r>
            <a:endParaRPr lang="vi-VN" altLang="en-US" b="1">
              <a:solidFill>
                <a:srgbClr val="CC3300"/>
              </a:solid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096" y="1507604"/>
            <a:ext cx="10084919" cy="4391233"/>
          </a:xfrm>
        </p:spPr>
        <p:txBody>
          <a:bodyPr/>
          <a:lstStyle/>
          <a:p>
            <a:pPr algn="just"/>
            <a:r>
              <a:rPr lang="en-US" sz="2800">
                <a:sym typeface="+mn-ea"/>
              </a:rPr>
              <a:t>Giám sát tiến độ sản xuất đơn hàng, thương lượng với khách hàng về những vấn đề phát sinh trong sản xuất để điều chỉnh kế hoạch sản xuất hàng cho phù hợp thực tế</a:t>
            </a:r>
            <a:r>
              <a:rPr lang="en-US" sz="2800" smtClean="0">
                <a:sym typeface="+mn-ea"/>
              </a:rPr>
              <a:t>.</a:t>
            </a:r>
            <a:endParaRPr lang="en-US" sz="2800" smtClean="0">
              <a:sym typeface="+mn-ea"/>
            </a:endParaRPr>
          </a:p>
          <a:p>
            <a:pPr marL="0" indent="0" algn="just">
              <a:buNone/>
            </a:pPr>
            <a:endParaRPr lang="en-US" sz="1050"/>
          </a:p>
          <a:p>
            <a:pPr algn="just"/>
            <a:r>
              <a:rPr lang="en-US" sz="2800">
                <a:sym typeface="+mn-ea"/>
              </a:rPr>
              <a:t>Hướng dẫn các thủ tục liên quan đến vận chuyển và theo dõi quá trình vận chuyển hàng hoá để giao cho khách hàng</a:t>
            </a:r>
            <a:r>
              <a:rPr lang="en-US" sz="2800" smtClean="0">
                <a:sym typeface="+mn-ea"/>
              </a:rPr>
              <a:t>.</a:t>
            </a:r>
            <a:endParaRPr lang="en-US" sz="2800" smtClean="0">
              <a:sym typeface="+mn-ea"/>
            </a:endParaRPr>
          </a:p>
          <a:p>
            <a:pPr marL="0" indent="0" algn="just">
              <a:buNone/>
            </a:pPr>
            <a:endParaRPr lang="en-US" sz="1050"/>
          </a:p>
          <a:p>
            <a:pPr algn="just"/>
            <a:r>
              <a:rPr lang="en-US" sz="2800">
                <a:sym typeface="+mn-ea"/>
              </a:rPr>
              <a:t>Xây dựng và duy trì mối quan hệ đồng thuận, đoàn kết, hợp tác, giúp đỡ từ phía khách hàng – nhà cung cấp – nhà máy sản xuất để công tác quản lý đạt hiệu quả cao nhất.</a:t>
            </a:r>
            <a:endParaRPr lang="en-US" sz="2800"/>
          </a:p>
        </p:txBody>
      </p:sp>
      <p:sp>
        <p:nvSpPr>
          <p:cNvPr id="6" name="Title 1"/>
          <p:cNvSpPr>
            <a:spLocks noGrp="1"/>
          </p:cNvSpPr>
          <p:nvPr>
            <p:ph type="title"/>
          </p:nvPr>
        </p:nvSpPr>
        <p:spPr>
          <a:xfrm>
            <a:off x="1433015" y="330835"/>
            <a:ext cx="8966580" cy="582930"/>
          </a:xfrm>
        </p:spPr>
        <p:txBody>
          <a:bodyPr/>
          <a:lstStyle/>
          <a:p>
            <a:r>
              <a:rPr lang="vi-VN" altLang="en-US" b="1">
                <a:solidFill>
                  <a:srgbClr val="CC3300"/>
                </a:solidFill>
              </a:rPr>
              <a:t>2.1.3 Nhiệm vụ </a:t>
            </a:r>
            <a:r>
              <a:rPr lang="en-US" altLang="vi-VN" b="1" dirty="0">
                <a:solidFill>
                  <a:srgbClr val="CC3300"/>
                </a:solidFill>
                <a:sym typeface="+mn-ea"/>
              </a:rPr>
              <a:t>của nhân viên quản lý đơn hàng ngành May</a:t>
            </a:r>
            <a:r>
              <a:rPr lang="vi-VN" altLang="en-US" b="1">
                <a:solidFill>
                  <a:srgbClr val="CC3300"/>
                </a:solidFill>
                <a:sym typeface="+mn-ea"/>
              </a:rPr>
              <a:t>:</a:t>
            </a:r>
            <a:endParaRPr lang="vi-VN" altLang="en-US" b="1">
              <a:solidFill>
                <a:srgbClr val="CC3300"/>
              </a:solid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1365" y="193675"/>
            <a:ext cx="5589270" cy="582930"/>
          </a:xfrm>
          <a:noFill/>
        </p:spPr>
        <p:txBody>
          <a:bodyPr>
            <a:scene3d>
              <a:camera prst="orthographicFront"/>
              <a:lightRig rig="threePt" dir="t"/>
            </a:scene3d>
          </a:bodyPr>
          <a:lstStyle/>
          <a:p>
            <a:r>
              <a:rPr lang="vi-VN" altLang="en-US" b="1">
                <a:ln w="22225">
                  <a:solidFill>
                    <a:schemeClr val="accent1">
                      <a:lumMod val="50000"/>
                    </a:schemeClr>
                  </a:solidFill>
                  <a:prstDash val="solid"/>
                </a:ln>
                <a:pattFill prst="pct80">
                  <a:fgClr>
                    <a:srgbClr val="0066CC"/>
                  </a:fgClr>
                  <a:bgClr>
                    <a:srgbClr val="FFFFFF"/>
                  </a:bgClr>
                </a:pattFill>
                <a:effectLst/>
              </a:rPr>
              <a:t>CỦNG CỐ BÀI HỌC</a:t>
            </a:r>
            <a:endParaRPr lang="vi-VN" altLang="en-US" b="1">
              <a:ln w="22225">
                <a:solidFill>
                  <a:schemeClr val="accent1">
                    <a:lumMod val="50000"/>
                  </a:schemeClr>
                </a:solidFill>
                <a:prstDash val="solid"/>
              </a:ln>
              <a:pattFill prst="pct80">
                <a:fgClr>
                  <a:srgbClr val="0066CC"/>
                </a:fgClr>
                <a:bgClr>
                  <a:srgbClr val="FFFFFF"/>
                </a:bgClr>
              </a:pattFill>
              <a:effectLst/>
            </a:endParaRPr>
          </a:p>
        </p:txBody>
      </p:sp>
      <p:sp>
        <p:nvSpPr>
          <p:cNvPr id="3" name="Content Placeholder 2"/>
          <p:cNvSpPr>
            <a:spLocks noGrp="1"/>
          </p:cNvSpPr>
          <p:nvPr>
            <p:ph idx="1"/>
          </p:nvPr>
        </p:nvSpPr>
        <p:spPr>
          <a:xfrm>
            <a:off x="26045" y="1502297"/>
            <a:ext cx="11648413" cy="3438193"/>
          </a:xfrm>
        </p:spPr>
        <p:txBody>
          <a:bodyPr/>
          <a:lstStyle/>
          <a:p>
            <a:pPr marL="514350" indent="-514350">
              <a:buAutoNum type="arabicPeriod"/>
            </a:pPr>
            <a:r>
              <a:rPr lang="vi-VN" altLang="en-US" smtClean="0"/>
              <a:t>Nêu </a:t>
            </a:r>
            <a:r>
              <a:rPr lang="vi-VN" altLang="en-US"/>
              <a:t>khái niệm về quản lý đơn hàng ngành May</a:t>
            </a:r>
            <a:r>
              <a:rPr lang="vi-VN" altLang="en-US" smtClean="0"/>
              <a:t>?</a:t>
            </a:r>
            <a:endParaRPr lang="en-US" altLang="en-US" smtClean="0"/>
          </a:p>
          <a:p>
            <a:pPr marL="0" indent="0">
              <a:buNone/>
            </a:pPr>
            <a:endParaRPr lang="vi-VN" altLang="en-US"/>
          </a:p>
          <a:p>
            <a:pPr marL="463550" indent="-463550">
              <a:buNone/>
            </a:pPr>
            <a:r>
              <a:rPr lang="vi-VN" altLang="en-US"/>
              <a:t>2. </a:t>
            </a:r>
            <a:r>
              <a:rPr lang="vi-VN" altLang="en-US">
                <a:sym typeface="+mn-ea"/>
              </a:rPr>
              <a:t>Nêu vai trò của nhân viên quản lý đơn hàng ngành May</a:t>
            </a:r>
            <a:r>
              <a:rPr lang="vi-VN" altLang="en-US" smtClean="0">
                <a:sym typeface="+mn-ea"/>
              </a:rPr>
              <a:t>?</a:t>
            </a:r>
            <a:endParaRPr lang="en-US" altLang="en-US" smtClean="0">
              <a:sym typeface="+mn-ea"/>
            </a:endParaRPr>
          </a:p>
          <a:p>
            <a:pPr marL="463550" indent="-463550">
              <a:buNone/>
            </a:pPr>
            <a:endParaRPr lang="vi-VN" altLang="en-US">
              <a:sym typeface="+mn-ea"/>
            </a:endParaRPr>
          </a:p>
          <a:p>
            <a:pPr marL="463550" indent="-463550">
              <a:buNone/>
            </a:pPr>
            <a:r>
              <a:rPr lang="vi-VN" altLang="en-US"/>
              <a:t>3</a:t>
            </a:r>
            <a:r>
              <a:rPr lang="vi-VN" altLang="en-US" smtClean="0"/>
              <a:t>.</a:t>
            </a:r>
            <a:r>
              <a:rPr lang="en-US" altLang="en-US" smtClean="0"/>
              <a:t> </a:t>
            </a:r>
            <a:r>
              <a:rPr lang="vi-VN" altLang="en-US" smtClean="0">
                <a:sym typeface="+mn-ea"/>
              </a:rPr>
              <a:t>Nêu </a:t>
            </a:r>
            <a:r>
              <a:rPr lang="vi-VN" altLang="en-US">
                <a:sym typeface="+mn-ea"/>
              </a:rPr>
              <a:t>nhiệm vụ của nhân viên quản lý đơn hàng ngành May?</a:t>
            </a:r>
            <a:endParaRPr lang="vi-VN" altLang="en-US"/>
          </a:p>
        </p:txBody>
      </p:sp>
      <p:pic>
        <p:nvPicPr>
          <p:cNvPr id="5" name="Picture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44408" y="0"/>
            <a:ext cx="1420619" cy="970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Grp="1"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lstStyle/>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endPar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4918</Words>
  <Application>WPS Presentation</Application>
  <PresentationFormat>Custom</PresentationFormat>
  <Paragraphs>137</Paragraphs>
  <Slides>20</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20</vt:i4>
      </vt:variant>
    </vt:vector>
  </HeadingPairs>
  <TitlesOfParts>
    <vt:vector size="29" baseType="lpstr">
      <vt:lpstr>Arial</vt:lpstr>
      <vt:lpstr>SimSun</vt:lpstr>
      <vt:lpstr>Wingdings</vt:lpstr>
      <vt:lpstr>Arial</vt:lpstr>
      <vt:lpstr>Microsoft YaHei</vt:lpstr>
      <vt:lpstr>Arial Unicode MS</vt:lpstr>
      <vt:lpstr>Calibri</vt:lpstr>
      <vt:lpstr>Blue Waves</vt:lpstr>
      <vt:lpstr>Paint.Picture</vt:lpstr>
      <vt:lpstr>PowerPoint 演示文稿</vt:lpstr>
      <vt:lpstr>PowerPoint 演示文稿</vt:lpstr>
      <vt:lpstr>PowerPoint 演示文稿</vt:lpstr>
      <vt:lpstr>Tại sao nhiều bạn trẻ yêu thích MERCHANDISER ???</vt:lpstr>
      <vt:lpstr>Tại sao nhiều bạn trẻ yêu thích MERCHANDISER ???</vt:lpstr>
      <vt:lpstr>Tại sao nhiều bạn trẻ yêu thích MERCHANDISER ???</vt:lpstr>
      <vt:lpstr>PowerPoint 演示文稿</vt:lpstr>
      <vt:lpstr>PowerPoint 演示文稿</vt:lpstr>
      <vt:lpstr>1.1 MỤC TIÊU</vt:lpstr>
      <vt:lpstr>PowerPoint 演示文稿</vt:lpstr>
      <vt:lpstr>2.1.1 Khái niệm về quản lý đơn hàng ngành May:</vt:lpstr>
      <vt:lpstr>2.1.1 Khái niệm về quản lý đơn hàng ngành May:</vt:lpstr>
      <vt:lpstr>2.1.2 Vai trò của nhân viên quản lý đơn hàng ngành May: </vt:lpstr>
      <vt:lpstr>2.1.2 Vai trò của nhân viên quản lý đơn hàng ngành May:</vt:lpstr>
      <vt:lpstr>2.1.3 Nhiệm vụ của nhân viên quản lý đơn hàng ngành May:</vt:lpstr>
      <vt:lpstr>2.1.3 Nhiệm vụ của nhân viên quản lý đơn hàng ngành May:</vt:lpstr>
      <vt:lpstr>2.1.3 Nhiệm vụ của nhân viên quản lý đơn hàng ngành May:</vt:lpstr>
      <vt:lpstr>2.1.3 Nhiệm vụ của nhân viên quản lý đơn hàng ngành May:</vt:lpstr>
      <vt:lpstr>CỦNG CỐ BÀI HỌC</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HP</cp:lastModifiedBy>
  <cp:revision>80</cp:revision>
  <dcterms:created xsi:type="dcterms:W3CDTF">2020-03-24T07:37:00Z</dcterms:created>
  <dcterms:modified xsi:type="dcterms:W3CDTF">2020-04-16T18:01:01Z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1033-11.2.0.9255</vt:lpwstr>
  </property>
</Properties>
</file>